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244AA7C2-E8DC-467C-9833-F833067453C2}" type="datetimeFigureOut">
              <a:rPr lang="en-US" smtClean="0"/>
              <a:pPr/>
              <a:t>12/14/2016</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D51A8E8C-7000-4BD7-A278-0C1355790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acea.ec.europa.eu/erasmus-plus/beneficiaries-space/capacity-building-in-higher-education_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ec.europa.eu/programmes/erasmus-plus/tools/distance_en.htm"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acea.ec.europa.eu/erasmus-plus/beneficiaries-space/capacity-building-in-higher-education_en"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acea.ec.europa.eu/mo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normAutofit/>
          </a:bodyPr>
          <a:lstStyle/>
          <a:p>
            <a:r>
              <a:rPr lang="sr-Latn-BA" sz="4000" b="1"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Special Mobility Strand</a:t>
            </a:r>
            <a:endParaRPr lang="bs-Latn-BA" sz="4000" b="1"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2800" dirty="0" smtClean="0">
                <a:solidFill>
                  <a:srgbClr val="002060"/>
                </a:solidFill>
                <a:latin typeface="Book Antiqua" panose="02040602050305030304" pitchFamily="18" charset="0"/>
              </a:rPr>
              <a:t>Ivica</a:t>
            </a:r>
            <a:r>
              <a:rPr lang="sr-Latn-BA" sz="2400" dirty="0" smtClean="0">
                <a:solidFill>
                  <a:srgbClr val="002060"/>
                </a:solidFill>
                <a:latin typeface="Book Antiqua" panose="02040602050305030304" pitchFamily="18" charset="0"/>
              </a:rPr>
              <a:t> </a:t>
            </a:r>
            <a:r>
              <a:rPr lang="sr-Latn-BA" sz="3000" dirty="0" smtClean="0">
                <a:solidFill>
                  <a:srgbClr val="002060"/>
                </a:solidFill>
                <a:latin typeface="Book Antiqua" panose="02040602050305030304" pitchFamily="18" charset="0"/>
              </a:rPr>
              <a:t>Manić</a:t>
            </a:r>
          </a:p>
          <a:p>
            <a:r>
              <a:rPr lang="sr-Latn-BA" sz="3000" dirty="0" smtClean="0">
                <a:solidFill>
                  <a:srgbClr val="002060"/>
                </a:solidFill>
                <a:latin typeface="Book Antiqua" panose="02040602050305030304" pitchFamily="18" charset="0"/>
              </a:rPr>
              <a:t>University of Niš</a:t>
            </a:r>
            <a:endParaRPr lang="bs-Latn-BA" sz="30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2400" dirty="0" smtClean="0">
                <a:solidFill>
                  <a:srgbClr val="002060"/>
                </a:solidFill>
                <a:latin typeface="Book Antiqua" panose="02040602050305030304" pitchFamily="18" charset="0"/>
              </a:rPr>
              <a:t>NatRisk Kick-off Meeting/ December 15, 2016</a:t>
            </a:r>
            <a:endParaRPr lang="bs-Latn-BA" sz="24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dirty="0" smtClean="0">
                <a:effectLst/>
                <a:latin typeface="Book Antiqua"/>
                <a:ea typeface="Calibri"/>
                <a:cs typeface="Times New Roman"/>
              </a:rPr>
              <a:t>5</a:t>
            </a:r>
            <a:r>
              <a:rPr lang="en-US" sz="1200" dirty="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descr="gr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6200" y="3781613"/>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Mobility Scheme </a:t>
            </a:r>
            <a:r>
              <a:rPr lang="en-US" sz="3600" dirty="0" smtClean="0">
                <a:solidFill>
                  <a:srgbClr val="002060"/>
                </a:solidFill>
                <a:latin typeface="Book Antiqua" panose="02040602050305030304" pitchFamily="18" charset="0"/>
              </a:rPr>
              <a:t>– </a:t>
            </a:r>
            <a:r>
              <a:rPr lang="en-US" sz="3600" dirty="0" smtClean="0">
                <a:solidFill>
                  <a:schemeClr val="accent6">
                    <a:lumMod val="50000"/>
                  </a:schemeClr>
                </a:solidFill>
                <a:latin typeface="Book Antiqua" panose="02040602050305030304" pitchFamily="18" charset="0"/>
              </a:rPr>
              <a:t>main</a:t>
            </a:r>
            <a:r>
              <a:rPr lang="en-US" sz="3600" dirty="0" smtClean="0">
                <a:solidFill>
                  <a:srgbClr val="002060"/>
                </a:solidFill>
                <a:latin typeface="Book Antiqua" panose="02040602050305030304" pitchFamily="18" charset="0"/>
              </a:rPr>
              <a:t> </a:t>
            </a:r>
            <a:r>
              <a:rPr lang="en-US" sz="3600" dirty="0" smtClean="0">
                <a:solidFill>
                  <a:schemeClr val="accent6">
                    <a:lumMod val="50000"/>
                  </a:schemeClr>
                </a:solidFill>
                <a:latin typeface="Book Antiqua" panose="02040602050305030304" pitchFamily="18" charset="0"/>
              </a:rPr>
              <a:t>phases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026" name="Picture 2"/>
          <p:cNvPicPr>
            <a:picLocks noGrp="1" noChangeAspect="1" noChangeArrowheads="1"/>
          </p:cNvPicPr>
          <p:nvPr>
            <p:ph idx="1"/>
          </p:nvPr>
        </p:nvPicPr>
        <p:blipFill>
          <a:blip r:embed="rId4" cstate="print"/>
          <a:srcRect l="6941" t="33672" r="8246" b="7401"/>
          <a:stretch>
            <a:fillRect/>
          </a:stretch>
        </p:blipFill>
        <p:spPr bwMode="auto">
          <a:xfrm>
            <a:off x="1121229" y="1981200"/>
            <a:ext cx="6792685" cy="3657600"/>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dirty="0" smtClean="0">
                <a:solidFill>
                  <a:srgbClr val="002060"/>
                </a:solidFill>
                <a:latin typeface="Book Antiqua" panose="02040602050305030304" pitchFamily="18" charset="0"/>
              </a:rPr>
              <a:t>Preparation – </a:t>
            </a:r>
            <a:r>
              <a:rPr lang="en-US" sz="3600" dirty="0" smtClean="0">
                <a:solidFill>
                  <a:schemeClr val="accent6">
                    <a:lumMod val="50000"/>
                  </a:schemeClr>
                </a:solidFill>
                <a:latin typeface="Book Antiqua" panose="02040602050305030304" pitchFamily="18" charset="0"/>
              </a:rPr>
              <a:t>basic principles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304800" y="1722437"/>
            <a:ext cx="8534400" cy="4525963"/>
          </a:xfrm>
        </p:spPr>
        <p:txBody>
          <a:bodyPr>
            <a:normAutofit/>
          </a:bodyPr>
          <a:lstStyle/>
          <a:p>
            <a:r>
              <a:rPr lang="en-US" sz="2800" dirty="0" smtClean="0">
                <a:latin typeface="Book Antiqua" pitchFamily="18" charset="0"/>
              </a:rPr>
              <a:t>Act in accordance with the principles of Erasmus+ Charter for Higher Education</a:t>
            </a:r>
          </a:p>
          <a:p>
            <a:pPr>
              <a:spcBef>
                <a:spcPts val="1200"/>
              </a:spcBef>
            </a:pPr>
            <a:r>
              <a:rPr lang="en-US" sz="2800" dirty="0" smtClean="0">
                <a:latin typeface="Book Antiqua" pitchFamily="18" charset="0"/>
              </a:rPr>
              <a:t>Relevant information on selection process and admission and selection criteria MUST BE available to candidates well in advance</a:t>
            </a:r>
          </a:p>
          <a:p>
            <a:pPr>
              <a:spcBef>
                <a:spcPts val="1200"/>
              </a:spcBef>
            </a:pPr>
            <a:r>
              <a:rPr lang="en-US" sz="2800" dirty="0" smtClean="0">
                <a:latin typeface="Book Antiqua" pitchFamily="18" charset="0"/>
              </a:rPr>
              <a:t>Ensure commonly agreed methodology and decision making process within the consortia</a:t>
            </a:r>
          </a:p>
          <a:p>
            <a:pPr>
              <a:spcBef>
                <a:spcPts val="1200"/>
              </a:spcBef>
            </a:pPr>
            <a:r>
              <a:rPr lang="en-US" sz="2800" dirty="0" smtClean="0">
                <a:latin typeface="Book Antiqua" pitchFamily="18" charset="0"/>
              </a:rPr>
              <a:t>Associate partners cannot benefit from the SMS</a:t>
            </a:r>
            <a:endParaRPr lang="en-US" sz="2800"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dirty="0" smtClean="0">
                <a:solidFill>
                  <a:srgbClr val="002060"/>
                </a:solidFill>
                <a:latin typeface="Book Antiqua" panose="02040602050305030304" pitchFamily="18" charset="0"/>
              </a:rPr>
              <a:t>Preparation – </a:t>
            </a:r>
            <a:r>
              <a:rPr lang="en-US" sz="3600" dirty="0" smtClean="0">
                <a:solidFill>
                  <a:schemeClr val="accent6">
                    <a:lumMod val="50000"/>
                  </a:schemeClr>
                </a:solidFill>
                <a:latin typeface="Book Antiqua" panose="02040602050305030304" pitchFamily="18" charset="0"/>
              </a:rPr>
              <a:t>compulsory documents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6477000" y="1600200"/>
            <a:ext cx="2667000" cy="4525963"/>
          </a:xfrm>
        </p:spPr>
        <p:txBody>
          <a:bodyPr>
            <a:normAutofit/>
          </a:bodyPr>
          <a:lstStyle/>
          <a:p>
            <a:pPr>
              <a:buNone/>
            </a:pPr>
            <a:endParaRPr lang="en-US" sz="2000" b="1" dirty="0" smtClean="0">
              <a:latin typeface="Book Antiqua" pitchFamily="18" charset="0"/>
            </a:endParaRPr>
          </a:p>
          <a:p>
            <a:pPr>
              <a:buNone/>
            </a:pPr>
            <a:r>
              <a:rPr lang="en-US" sz="2000" b="1" dirty="0" smtClean="0">
                <a:latin typeface="Book Antiqua" pitchFamily="18" charset="0"/>
              </a:rPr>
              <a:t>To be signed by:</a:t>
            </a:r>
          </a:p>
          <a:p>
            <a:pPr>
              <a:buNone/>
            </a:pPr>
            <a:endParaRPr lang="en-US" sz="2000" b="1" dirty="0" smtClean="0">
              <a:latin typeface="Book Antiqua" pitchFamily="18" charset="0"/>
            </a:endParaRPr>
          </a:p>
          <a:p>
            <a:pPr marL="0" indent="0">
              <a:spcBef>
                <a:spcPts val="0"/>
              </a:spcBef>
              <a:buNone/>
            </a:pPr>
            <a:r>
              <a:rPr lang="en-US" sz="1800" b="1" dirty="0" smtClean="0">
                <a:latin typeface="Book Antiqua" pitchFamily="18" charset="0"/>
              </a:rPr>
              <a:t>Each </a:t>
            </a:r>
            <a:r>
              <a:rPr lang="en-US" sz="1800" b="1" dirty="0" err="1" smtClean="0">
                <a:latin typeface="Book Antiqua" pitchFamily="18" charset="0"/>
              </a:rPr>
              <a:t>organisation</a:t>
            </a:r>
            <a:r>
              <a:rPr lang="en-US" sz="1800" b="1" dirty="0" smtClean="0">
                <a:latin typeface="Book Antiqua" pitchFamily="18" charset="0"/>
              </a:rPr>
              <a:t>  in the consortium </a:t>
            </a:r>
            <a:r>
              <a:rPr lang="en-US" sz="1800" dirty="0" smtClean="0">
                <a:latin typeface="Book Antiqua" pitchFamily="18" charset="0"/>
              </a:rPr>
              <a:t>(before starting the selection of the mobility scheme)</a:t>
            </a:r>
          </a:p>
          <a:p>
            <a:pPr marL="0" indent="0">
              <a:spcBef>
                <a:spcPts val="0"/>
              </a:spcBef>
              <a:buNone/>
            </a:pPr>
            <a:endParaRPr lang="en-US" sz="1800" dirty="0" smtClean="0">
              <a:latin typeface="Book Antiqua" pitchFamily="18" charset="0"/>
            </a:endParaRPr>
          </a:p>
          <a:p>
            <a:pPr marL="0" indent="0">
              <a:spcBef>
                <a:spcPts val="600"/>
              </a:spcBef>
              <a:buNone/>
            </a:pPr>
            <a:r>
              <a:rPr lang="en-US" sz="1800" dirty="0" smtClean="0">
                <a:latin typeface="Book Antiqua" pitchFamily="18" charset="0"/>
              </a:rPr>
              <a:t> </a:t>
            </a:r>
            <a:r>
              <a:rPr lang="en-US" sz="1800" b="1" dirty="0" smtClean="0">
                <a:latin typeface="Book Antiqua" pitchFamily="18" charset="0"/>
              </a:rPr>
              <a:t>The individual, the sending and the receiving </a:t>
            </a:r>
            <a:r>
              <a:rPr lang="en-US" sz="1800" b="1" dirty="0" err="1" smtClean="0">
                <a:latin typeface="Book Antiqua" pitchFamily="18" charset="0"/>
              </a:rPr>
              <a:t>organisation</a:t>
            </a:r>
            <a:r>
              <a:rPr lang="en-US" sz="1800" b="1" dirty="0" smtClean="0">
                <a:latin typeface="Book Antiqua" pitchFamily="18" charset="0"/>
              </a:rPr>
              <a:t> </a:t>
            </a:r>
            <a:r>
              <a:rPr lang="en-US" sz="1800" dirty="0" smtClean="0">
                <a:latin typeface="Book Antiqua" pitchFamily="18" charset="0"/>
              </a:rPr>
              <a:t>(before the start of the individual mobility)</a:t>
            </a:r>
            <a:endParaRPr lang="en-US" sz="1800" b="1" dirty="0" smtClean="0">
              <a:latin typeface="Book Antiqua" pitchFamily="18" charset="0"/>
            </a:endParaRPr>
          </a:p>
        </p:txBody>
      </p:sp>
      <p:pic>
        <p:nvPicPr>
          <p:cNvPr id="14" name="Picture 2"/>
          <p:cNvPicPr>
            <a:picLocks noChangeAspect="1" noChangeArrowheads="1"/>
          </p:cNvPicPr>
          <p:nvPr/>
        </p:nvPicPr>
        <p:blipFill>
          <a:blip r:embed="rId4" cstate="print"/>
          <a:srcRect l="3409" t="30406" r="29247" b="7625"/>
          <a:stretch>
            <a:fillRect/>
          </a:stretch>
        </p:blipFill>
        <p:spPr bwMode="auto">
          <a:xfrm>
            <a:off x="428847" y="1804670"/>
            <a:ext cx="6124353" cy="4367530"/>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749300"/>
          </a:xfrm>
        </p:spPr>
        <p:txBody>
          <a:bodyPr>
            <a:normAutofit/>
          </a:bodyPr>
          <a:lstStyle/>
          <a:p>
            <a:r>
              <a:rPr lang="en-US" sz="3400" dirty="0" smtClean="0">
                <a:solidFill>
                  <a:srgbClr val="002060"/>
                </a:solidFill>
                <a:latin typeface="Book Antiqua" panose="02040602050305030304" pitchFamily="18" charset="0"/>
              </a:rPr>
              <a:t>Preparation – </a:t>
            </a:r>
            <a:r>
              <a:rPr lang="en-US" sz="3400" dirty="0" smtClean="0">
                <a:solidFill>
                  <a:schemeClr val="accent6">
                    <a:lumMod val="50000"/>
                  </a:schemeClr>
                </a:solidFill>
                <a:latin typeface="Book Antiqua" panose="02040602050305030304" pitchFamily="18" charset="0"/>
              </a:rPr>
              <a:t>Inter-institutional agreement</a:t>
            </a:r>
            <a:endParaRPr lang="bs-Latn-BA" sz="34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228600" y="1722437"/>
            <a:ext cx="8610600" cy="4525963"/>
          </a:xfrm>
        </p:spPr>
        <p:txBody>
          <a:bodyPr>
            <a:normAutofit/>
          </a:bodyPr>
          <a:lstStyle/>
          <a:p>
            <a:r>
              <a:rPr lang="en-US" sz="2600" dirty="0" smtClean="0">
                <a:latin typeface="Book Antiqua" pitchFamily="18" charset="0"/>
              </a:rPr>
              <a:t>Signed by each beneficiary </a:t>
            </a:r>
            <a:r>
              <a:rPr lang="en-US" sz="2600" dirty="0" err="1" smtClean="0">
                <a:latin typeface="Book Antiqua" pitchFamily="18" charset="0"/>
              </a:rPr>
              <a:t>organisation</a:t>
            </a:r>
            <a:r>
              <a:rPr lang="en-US" sz="2600" dirty="0" smtClean="0">
                <a:latin typeface="Book Antiqua" pitchFamily="18" charset="0"/>
              </a:rPr>
              <a:t> before the selection of the mobility scheme (collective or bilateral)</a:t>
            </a:r>
          </a:p>
          <a:p>
            <a:r>
              <a:rPr lang="en-US" sz="2600" dirty="0" smtClean="0">
                <a:latin typeface="Book Antiqua" pitchFamily="18" charset="0"/>
              </a:rPr>
              <a:t>Provides specific provisions on the roles of the </a:t>
            </a:r>
            <a:r>
              <a:rPr lang="en-US" sz="2600" dirty="0" err="1" smtClean="0">
                <a:latin typeface="Book Antiqua" pitchFamily="18" charset="0"/>
              </a:rPr>
              <a:t>organi-sations</a:t>
            </a:r>
            <a:r>
              <a:rPr lang="en-US" sz="2600" dirty="0" smtClean="0">
                <a:latin typeface="Book Antiqua" pitchFamily="18" charset="0"/>
              </a:rPr>
              <a:t>, selection procedure, admission/selection criteria, appeal procedures, decision making process, quality assurance measures, etc.</a:t>
            </a:r>
          </a:p>
          <a:p>
            <a:r>
              <a:rPr lang="en-US" sz="2600" dirty="0" smtClean="0">
                <a:latin typeface="Book Antiqua" pitchFamily="18" charset="0"/>
              </a:rPr>
              <a:t>Template available on the CBHE beneficiary space </a:t>
            </a:r>
            <a:r>
              <a:rPr lang="en-US" sz="1800" dirty="0" smtClean="0">
                <a:latin typeface="Book Antiqua" pitchFamily="18" charset="0"/>
                <a:hlinkClick r:id="rId4"/>
              </a:rPr>
              <a:t>https://eacea.ec.europa.eu/erasmus-plus/beneficiaries-space/capacity-building-in-higher-education_en</a:t>
            </a:r>
            <a:endParaRPr lang="en-US" sz="1800" dirty="0" smtClean="0">
              <a:latin typeface="Book Antiqua" pitchFamily="18" charset="0"/>
            </a:endParaRPr>
          </a:p>
          <a:p>
            <a:pPr>
              <a:buNone/>
            </a:pPr>
            <a:r>
              <a:rPr lang="en-US" sz="2600" dirty="0" smtClean="0">
                <a:latin typeface="Book Antiqua" pitchFamily="18" charset="0"/>
              </a:rPr>
              <a:t>    minimum requirements must be maintained, but new provisions can be added</a:t>
            </a:r>
            <a:endParaRPr lang="en-US" sz="2600"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dirty="0" smtClean="0">
                <a:solidFill>
                  <a:srgbClr val="002060"/>
                </a:solidFill>
                <a:latin typeface="Book Antiqua" panose="02040602050305030304" pitchFamily="18" charset="0"/>
              </a:rPr>
              <a:t>Preparation – </a:t>
            </a:r>
            <a:r>
              <a:rPr lang="en-US" sz="3600" dirty="0" smtClean="0">
                <a:solidFill>
                  <a:schemeClr val="accent6">
                    <a:lumMod val="50000"/>
                  </a:schemeClr>
                </a:solidFill>
                <a:latin typeface="Book Antiqua" panose="02040602050305030304" pitchFamily="18" charset="0"/>
              </a:rPr>
              <a:t>define</a:t>
            </a:r>
            <a:r>
              <a:rPr lang="en-US" sz="3600" dirty="0" smtClean="0">
                <a:solidFill>
                  <a:srgbClr val="002060"/>
                </a:solidFill>
                <a:latin typeface="Book Antiqua" panose="02040602050305030304" pitchFamily="18" charset="0"/>
              </a:rPr>
              <a:t> </a:t>
            </a:r>
            <a:r>
              <a:rPr lang="en-US" sz="3600" dirty="0" smtClean="0">
                <a:solidFill>
                  <a:schemeClr val="accent6">
                    <a:lumMod val="50000"/>
                  </a:schemeClr>
                </a:solidFill>
                <a:latin typeface="Book Antiqua" panose="02040602050305030304" pitchFamily="18" charset="0"/>
              </a:rPr>
              <a:t>tasks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graphicFrame>
        <p:nvGraphicFramePr>
          <p:cNvPr id="13" name="Table 12"/>
          <p:cNvGraphicFramePr>
            <a:graphicFrameLocks noGrp="1"/>
          </p:cNvGraphicFramePr>
          <p:nvPr/>
        </p:nvGraphicFramePr>
        <p:xfrm>
          <a:off x="914400" y="1828800"/>
          <a:ext cx="7543800" cy="4587240"/>
        </p:xfrm>
        <a:graphic>
          <a:graphicData uri="http://schemas.openxmlformats.org/drawingml/2006/table">
            <a:tbl>
              <a:tblPr firstRow="1" bandRow="1">
                <a:tableStyleId>{5C22544A-7EE6-4342-B048-85BDC9FD1C3A}</a:tableStyleId>
              </a:tblPr>
              <a:tblGrid>
                <a:gridCol w="3601005"/>
                <a:gridCol w="3942795"/>
              </a:tblGrid>
              <a:tr h="609600">
                <a:tc gridSpan="2">
                  <a:txBody>
                    <a:bodyPr/>
                    <a:lstStyle/>
                    <a:p>
                      <a:pPr algn="ctr"/>
                      <a:r>
                        <a:rPr lang="en-US" sz="2400" dirty="0" smtClean="0"/>
                        <a:t>Inter-Institutional</a:t>
                      </a:r>
                      <a:r>
                        <a:rPr lang="en-US" sz="2400" baseline="0" dirty="0" smtClean="0"/>
                        <a:t> Agreement (IIA)</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400" b="1" kern="1200" dirty="0" smtClean="0">
                          <a:solidFill>
                            <a:schemeClr val="lt1"/>
                          </a:solidFill>
                          <a:latin typeface="+mn-lt"/>
                          <a:ea typeface="+mn-ea"/>
                          <a:cs typeface="+mn-cs"/>
                        </a:rPr>
                        <a:t>Sending</a:t>
                      </a:r>
                      <a:r>
                        <a:rPr lang="en-US" sz="2400" dirty="0" smtClean="0"/>
                        <a:t> </a:t>
                      </a:r>
                      <a:r>
                        <a:rPr lang="en-US" sz="2400" b="1" kern="1200" dirty="0" err="1" smtClean="0">
                          <a:solidFill>
                            <a:schemeClr val="lt1"/>
                          </a:solidFill>
                          <a:latin typeface="+mn-lt"/>
                          <a:ea typeface="+mn-ea"/>
                          <a:cs typeface="+mn-cs"/>
                        </a:rPr>
                        <a:t>Organisation</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2400" b="1" kern="1200" dirty="0" smtClean="0">
                          <a:solidFill>
                            <a:schemeClr val="lt1"/>
                          </a:solidFill>
                          <a:latin typeface="+mn-lt"/>
                          <a:ea typeface="+mn-ea"/>
                          <a:cs typeface="+mn-cs"/>
                        </a:rPr>
                        <a:t>Receiving</a:t>
                      </a:r>
                      <a:r>
                        <a:rPr lang="en-US" sz="2400" b="1" kern="1200" baseline="0" dirty="0" smtClean="0">
                          <a:solidFill>
                            <a:schemeClr val="lt1"/>
                          </a:solidFill>
                          <a:latin typeface="+mn-lt"/>
                          <a:ea typeface="+mn-ea"/>
                          <a:cs typeface="+mn-cs"/>
                        </a:rPr>
                        <a:t> </a:t>
                      </a:r>
                      <a:r>
                        <a:rPr lang="en-US" sz="2400" b="1" kern="1200" baseline="0" dirty="0" err="1" smtClean="0">
                          <a:solidFill>
                            <a:schemeClr val="lt1"/>
                          </a:solidFill>
                          <a:latin typeface="+mn-lt"/>
                          <a:ea typeface="+mn-ea"/>
                          <a:cs typeface="+mn-cs"/>
                        </a:rPr>
                        <a:t>Organisation</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727200">
                <a:tc>
                  <a:txBody>
                    <a:bodyPr/>
                    <a:lstStyle/>
                    <a:p>
                      <a:pPr algn="l">
                        <a:spcBef>
                          <a:spcPts val="1800"/>
                        </a:spcBef>
                        <a:buFont typeface="Arial" pitchFamily="34" charset="0"/>
                        <a:buNone/>
                      </a:pPr>
                      <a:endParaRPr lang="en-US" sz="2000" dirty="0" smtClean="0"/>
                    </a:p>
                    <a:p>
                      <a:pPr algn="l">
                        <a:spcBef>
                          <a:spcPts val="600"/>
                        </a:spcBef>
                        <a:buFont typeface="Arial" pitchFamily="34" charset="0"/>
                        <a:buChar char="•"/>
                      </a:pPr>
                      <a:r>
                        <a:rPr lang="en-US" sz="2000" dirty="0" smtClean="0"/>
                        <a:t> </a:t>
                      </a:r>
                      <a:r>
                        <a:rPr lang="en-US" sz="2000" b="1" dirty="0" smtClean="0"/>
                        <a:t>Promote and raise awareness</a:t>
                      </a:r>
                    </a:p>
                    <a:p>
                      <a:pPr indent="0" algn="l">
                        <a:spcBef>
                          <a:spcPts val="1200"/>
                        </a:spcBef>
                        <a:buFont typeface="Arial" pitchFamily="34" charset="0"/>
                        <a:buChar char="•"/>
                      </a:pPr>
                      <a:r>
                        <a:rPr lang="en-US" sz="2000" b="1" dirty="0" smtClean="0"/>
                        <a:t> Select the candidates in line with IIA</a:t>
                      </a:r>
                    </a:p>
                    <a:p>
                      <a:pPr algn="l">
                        <a:spcBef>
                          <a:spcPts val="1200"/>
                        </a:spcBef>
                        <a:buFont typeface="Arial" pitchFamily="34" charset="0"/>
                        <a:buChar char="•"/>
                      </a:pPr>
                      <a:r>
                        <a:rPr lang="en-US" sz="2000" b="1" dirty="0" smtClean="0"/>
                        <a:t> Provide support</a:t>
                      </a:r>
                      <a:r>
                        <a:rPr lang="en-US" sz="2000" b="1" baseline="0" dirty="0" smtClean="0"/>
                        <a:t> in preparation of the individual mobility (visa, administrative issues, insurance, etc.)</a:t>
                      </a:r>
                    </a:p>
                    <a:p>
                      <a:pPr algn="l">
                        <a:spcBef>
                          <a:spcPts val="1200"/>
                        </a:spcBef>
                        <a:buFont typeface="Arial"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1800"/>
                        </a:spcBef>
                        <a:buFont typeface="Arial" pitchFamily="34" charset="0"/>
                        <a:buNone/>
                      </a:pPr>
                      <a:endParaRPr lang="en-US" sz="1800" dirty="0" smtClean="0"/>
                    </a:p>
                    <a:p>
                      <a:pPr algn="l">
                        <a:spcBef>
                          <a:spcPts val="600"/>
                        </a:spcBef>
                        <a:buFont typeface="Arial" pitchFamily="34" charset="0"/>
                        <a:buChar char="•"/>
                      </a:pPr>
                      <a:r>
                        <a:rPr lang="en-US" sz="2000" dirty="0" smtClean="0"/>
                        <a:t> </a:t>
                      </a:r>
                      <a:r>
                        <a:rPr lang="en-US" sz="2000" b="1" dirty="0" smtClean="0"/>
                        <a:t>Inform</a:t>
                      </a:r>
                      <a:r>
                        <a:rPr lang="en-US" sz="2000" b="1" baseline="0" dirty="0" smtClean="0"/>
                        <a:t> locally</a:t>
                      </a:r>
                      <a:endParaRPr lang="en-US" sz="2000" b="1" dirty="0" smtClean="0"/>
                    </a:p>
                    <a:p>
                      <a:pPr indent="0" algn="l">
                        <a:spcBef>
                          <a:spcPts val="1200"/>
                        </a:spcBef>
                        <a:buFont typeface="Arial" pitchFamily="34" charset="0"/>
                        <a:buChar char="•"/>
                      </a:pPr>
                      <a:r>
                        <a:rPr lang="en-US" sz="2000" b="1" dirty="0" smtClean="0"/>
                        <a:t> Prepare logistics and support for incoming individuals</a:t>
                      </a:r>
                    </a:p>
                    <a:p>
                      <a:pPr algn="l">
                        <a:spcBef>
                          <a:spcPts val="1200"/>
                        </a:spcBef>
                        <a:buFont typeface="Arial" pitchFamily="34" charset="0"/>
                        <a:buChar char="•"/>
                      </a:pPr>
                      <a:r>
                        <a:rPr lang="en-US" sz="2000" b="1" dirty="0" smtClean="0"/>
                        <a:t> Welcome</a:t>
                      </a:r>
                      <a:r>
                        <a:rPr lang="en-US" sz="2000" b="1" baseline="0" dirty="0" smtClean="0"/>
                        <a:t> and monitor the activities</a:t>
                      </a:r>
                    </a:p>
                    <a:p>
                      <a:pPr algn="l">
                        <a:spcBef>
                          <a:spcPts val="1200"/>
                        </a:spcBef>
                        <a:buFont typeface="Arial" pitchFamily="34" charset="0"/>
                        <a:buChar char="•"/>
                      </a:pPr>
                      <a:endParaRPr lang="en-US" sz="2000" dirty="0" smtClean="0"/>
                    </a:p>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fontScale="90000"/>
          </a:bodyPr>
          <a:lstStyle/>
          <a:p>
            <a:r>
              <a:rPr lang="en-US" sz="3600" dirty="0" smtClean="0">
                <a:solidFill>
                  <a:srgbClr val="002060"/>
                </a:solidFill>
                <a:latin typeface="Book Antiqua" panose="02040602050305030304" pitchFamily="18" charset="0"/>
              </a:rPr>
              <a:t>Preparation – </a:t>
            </a:r>
            <a:r>
              <a:rPr lang="en-US" sz="3600" dirty="0" smtClean="0">
                <a:solidFill>
                  <a:schemeClr val="accent6">
                    <a:lumMod val="50000"/>
                  </a:schemeClr>
                </a:solidFill>
                <a:latin typeface="Book Antiqua" panose="02040602050305030304" pitchFamily="18" charset="0"/>
              </a:rPr>
              <a:t>Individual Grant Agreement</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228600" y="1722437"/>
            <a:ext cx="8610600" cy="4678363"/>
          </a:xfrm>
        </p:spPr>
        <p:txBody>
          <a:bodyPr>
            <a:normAutofit lnSpcReduction="10000"/>
          </a:bodyPr>
          <a:lstStyle/>
          <a:p>
            <a:pPr>
              <a:buNone/>
            </a:pPr>
            <a:r>
              <a:rPr lang="en-US" sz="2400" b="1" dirty="0" smtClean="0">
                <a:latin typeface="Book Antiqua" pitchFamily="18" charset="0"/>
              </a:rPr>
              <a:t>Grant agreement </a:t>
            </a:r>
            <a:r>
              <a:rPr lang="en-US" sz="2400" dirty="0" smtClean="0">
                <a:latin typeface="Book Antiqua" pitchFamily="18" charset="0"/>
              </a:rPr>
              <a:t>contains specific provisions related to:</a:t>
            </a:r>
          </a:p>
          <a:p>
            <a:pPr lvl="1"/>
            <a:r>
              <a:rPr lang="en-US" sz="2200" dirty="0" smtClean="0">
                <a:latin typeface="Book Antiqua" pitchFamily="18" charset="0"/>
              </a:rPr>
              <a:t>duration of the scholarship</a:t>
            </a:r>
          </a:p>
          <a:p>
            <a:pPr lvl="1"/>
            <a:r>
              <a:rPr lang="en-US" sz="2200" dirty="0" smtClean="0">
                <a:latin typeface="Book Antiqua" pitchFamily="18" charset="0"/>
              </a:rPr>
              <a:t>financial support that the individuals will receive</a:t>
            </a:r>
          </a:p>
          <a:p>
            <a:pPr lvl="1"/>
            <a:r>
              <a:rPr lang="en-US" sz="2200" dirty="0" smtClean="0">
                <a:latin typeface="Book Antiqua" pitchFamily="18" charset="0"/>
              </a:rPr>
              <a:t>payment arrangements</a:t>
            </a:r>
          </a:p>
          <a:p>
            <a:pPr lvl="1"/>
            <a:r>
              <a:rPr lang="en-US" sz="2200" dirty="0" smtClean="0">
                <a:latin typeface="Book Antiqua" pitchFamily="18" charset="0"/>
              </a:rPr>
              <a:t>insurance requirements</a:t>
            </a:r>
          </a:p>
          <a:p>
            <a:pPr lvl="1"/>
            <a:r>
              <a:rPr lang="en-US" sz="2200" dirty="0" smtClean="0">
                <a:latin typeface="Book Antiqua" pitchFamily="18" charset="0"/>
              </a:rPr>
              <a:t>participant’s report</a:t>
            </a:r>
          </a:p>
          <a:p>
            <a:pPr lvl="1"/>
            <a:r>
              <a:rPr lang="en-US" sz="2200" dirty="0" smtClean="0">
                <a:latin typeface="Book Antiqua" pitchFamily="18" charset="0"/>
              </a:rPr>
              <a:t>other general conditions</a:t>
            </a:r>
          </a:p>
          <a:p>
            <a:endParaRPr lang="en-US" sz="2400" dirty="0" smtClean="0">
              <a:latin typeface="Book Antiqua" pitchFamily="18" charset="0"/>
            </a:endParaRPr>
          </a:p>
          <a:p>
            <a:pPr marL="0" indent="0">
              <a:buNone/>
            </a:pPr>
            <a:r>
              <a:rPr lang="en-US" sz="2400" b="1" dirty="0" smtClean="0">
                <a:latin typeface="Book Antiqua" pitchFamily="18" charset="0"/>
              </a:rPr>
              <a:t>Grant Agreement </a:t>
            </a:r>
            <a:r>
              <a:rPr lang="en-US" sz="2400" b="1" dirty="0" smtClean="0">
                <a:solidFill>
                  <a:srgbClr val="00B050"/>
                </a:solidFill>
                <a:latin typeface="Book Antiqua" pitchFamily="18" charset="0"/>
              </a:rPr>
              <a:t>for students</a:t>
            </a:r>
            <a:r>
              <a:rPr lang="en-US" sz="2400" dirty="0" smtClean="0">
                <a:latin typeface="Book Antiqua" pitchFamily="18" charset="0"/>
              </a:rPr>
              <a:t> includes </a:t>
            </a:r>
            <a:r>
              <a:rPr lang="en-US" sz="2400" b="1" dirty="0" smtClean="0">
                <a:solidFill>
                  <a:srgbClr val="00B050"/>
                </a:solidFill>
                <a:latin typeface="Book Antiqua" pitchFamily="18" charset="0"/>
              </a:rPr>
              <a:t>Learning Agreement for Studies/Traineeship</a:t>
            </a:r>
          </a:p>
          <a:p>
            <a:pPr marL="0" indent="0">
              <a:spcBef>
                <a:spcPts val="1200"/>
              </a:spcBef>
              <a:buNone/>
            </a:pPr>
            <a:r>
              <a:rPr lang="en-US" sz="2400" b="1" dirty="0" smtClean="0">
                <a:latin typeface="Book Antiqua" pitchFamily="18" charset="0"/>
              </a:rPr>
              <a:t>Grant Agreement </a:t>
            </a:r>
            <a:r>
              <a:rPr lang="en-US" sz="2400" b="1" dirty="0" smtClean="0">
                <a:solidFill>
                  <a:schemeClr val="accent2">
                    <a:lumMod val="50000"/>
                  </a:schemeClr>
                </a:solidFill>
                <a:latin typeface="Book Antiqua" pitchFamily="18" charset="0"/>
              </a:rPr>
              <a:t>for staff </a:t>
            </a:r>
            <a:r>
              <a:rPr lang="en-US" sz="2400" dirty="0" smtClean="0">
                <a:latin typeface="Book Antiqua" pitchFamily="18" charset="0"/>
              </a:rPr>
              <a:t>includes</a:t>
            </a:r>
            <a:r>
              <a:rPr lang="en-US" sz="2400" b="1" dirty="0" smtClean="0">
                <a:latin typeface="Book Antiqua" pitchFamily="18" charset="0"/>
              </a:rPr>
              <a:t> </a:t>
            </a:r>
            <a:r>
              <a:rPr lang="en-US" sz="2400" b="1" dirty="0" smtClean="0">
                <a:solidFill>
                  <a:schemeClr val="accent2">
                    <a:lumMod val="50000"/>
                  </a:schemeClr>
                </a:solidFill>
                <a:latin typeface="Book Antiqua" pitchFamily="18" charset="0"/>
              </a:rPr>
              <a:t>Mobility Agreement for Teaching/Training</a:t>
            </a:r>
            <a:r>
              <a:rPr lang="en-US" sz="2400" dirty="0" smtClean="0">
                <a:solidFill>
                  <a:schemeClr val="accent2">
                    <a:lumMod val="50000"/>
                  </a:schemeClr>
                </a:solidFill>
                <a:latin typeface="Book Antiqua" pitchFamily="18" charset="0"/>
              </a:rPr>
              <a:t> </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839200" cy="749300"/>
          </a:xfrm>
        </p:spPr>
        <p:txBody>
          <a:bodyPr>
            <a:normAutofit/>
          </a:bodyPr>
          <a:lstStyle/>
          <a:p>
            <a:r>
              <a:rPr lang="en-US" sz="3400" dirty="0" smtClean="0">
                <a:solidFill>
                  <a:srgbClr val="002060"/>
                </a:solidFill>
                <a:latin typeface="Book Antiqua" panose="02040602050305030304" pitchFamily="18" charset="0"/>
              </a:rPr>
              <a:t>Preparation – </a:t>
            </a:r>
            <a:r>
              <a:rPr lang="en-US" sz="3400" dirty="0" smtClean="0">
                <a:solidFill>
                  <a:schemeClr val="accent6">
                    <a:lumMod val="50000"/>
                  </a:schemeClr>
                </a:solidFill>
                <a:latin typeface="Book Antiqua" panose="02040602050305030304" pitchFamily="18" charset="0"/>
              </a:rPr>
              <a:t>Learning/Mobility Agreement </a:t>
            </a:r>
            <a:endParaRPr lang="bs-Latn-BA" sz="34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graphicFrame>
        <p:nvGraphicFramePr>
          <p:cNvPr id="13" name="Table 12"/>
          <p:cNvGraphicFramePr>
            <a:graphicFrameLocks noGrp="1"/>
          </p:cNvGraphicFramePr>
          <p:nvPr/>
        </p:nvGraphicFramePr>
        <p:xfrm>
          <a:off x="609600" y="1458701"/>
          <a:ext cx="8153400" cy="3810000"/>
        </p:xfrm>
        <a:graphic>
          <a:graphicData uri="http://schemas.openxmlformats.org/drawingml/2006/table">
            <a:tbl>
              <a:tblPr firstRow="1" bandRow="1">
                <a:tableStyleId>{5C22544A-7EE6-4342-B048-85BDC9FD1C3A}</a:tableStyleId>
              </a:tblPr>
              <a:tblGrid>
                <a:gridCol w="2133600"/>
                <a:gridCol w="2057400"/>
                <a:gridCol w="1924050"/>
                <a:gridCol w="2038350"/>
              </a:tblGrid>
              <a:tr h="492020">
                <a:tc gridSpan="2">
                  <a:txBody>
                    <a:bodyPr/>
                    <a:lstStyle/>
                    <a:p>
                      <a:pPr algn="ctr"/>
                      <a:r>
                        <a:rPr lang="en-US" sz="2400" baseline="0" dirty="0" smtClean="0"/>
                        <a:t>Grant Agreement for students</a:t>
                      </a:r>
                      <a:endParaRPr 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Grant Agreement for staff</a:t>
                      </a:r>
                      <a:endParaRPr lang="en-US" sz="2400" dirty="0" smtClean="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r>
              <a:tr h="430518">
                <a:tc gridSpan="2">
                  <a:txBody>
                    <a:bodyPr/>
                    <a:lstStyle/>
                    <a:p>
                      <a:pPr algn="ctr"/>
                      <a:r>
                        <a:rPr lang="en-US" sz="2400" b="1" kern="1200" dirty="0" smtClean="0">
                          <a:solidFill>
                            <a:schemeClr val="lt1"/>
                          </a:solidFill>
                          <a:latin typeface="+mn-lt"/>
                          <a:ea typeface="+mn-ea"/>
                          <a:cs typeface="+mn-cs"/>
                        </a:rPr>
                        <a:t>Learning Agreement for </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gridSpan="2">
                  <a:txBody>
                    <a:bodyPr/>
                    <a:lstStyle/>
                    <a:p>
                      <a:pPr algn="ctr"/>
                      <a:r>
                        <a:rPr lang="en-US" sz="2400" b="1" kern="1200" dirty="0" smtClean="0">
                          <a:solidFill>
                            <a:schemeClr val="lt1"/>
                          </a:solidFill>
                          <a:latin typeface="+mn-lt"/>
                          <a:ea typeface="+mn-ea"/>
                          <a:cs typeface="+mn-cs"/>
                        </a:rPr>
                        <a:t>Mobility Agreement for</a:t>
                      </a:r>
                      <a:endParaRPr lang="en-US" sz="24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r>
              <a:tr h="430518">
                <a:tc>
                  <a:txBody>
                    <a:bodyPr/>
                    <a:lstStyle/>
                    <a:p>
                      <a:pPr algn="ctr"/>
                      <a:r>
                        <a:rPr lang="en-US" sz="2400" b="1" kern="1200" dirty="0" smtClean="0">
                          <a:solidFill>
                            <a:schemeClr val="lt1"/>
                          </a:solidFill>
                          <a:latin typeface="+mn-lt"/>
                          <a:ea typeface="+mn-ea"/>
                          <a:cs typeface="+mn-cs"/>
                        </a:rPr>
                        <a:t>Studies</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kern="1200" dirty="0" smtClean="0">
                          <a:solidFill>
                            <a:schemeClr val="lt1"/>
                          </a:solidFill>
                          <a:latin typeface="+mn-lt"/>
                          <a:ea typeface="+mn-ea"/>
                          <a:cs typeface="+mn-cs"/>
                        </a:rPr>
                        <a:t>Traineeship</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kern="1200" dirty="0" smtClean="0">
                          <a:solidFill>
                            <a:schemeClr val="lt1"/>
                          </a:solidFill>
                          <a:latin typeface="+mn-lt"/>
                          <a:ea typeface="+mn-ea"/>
                          <a:cs typeface="+mn-cs"/>
                        </a:rPr>
                        <a:t>Teaching</a:t>
                      </a:r>
                      <a:endParaRPr lang="en-US" sz="24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b="1" kern="1200" dirty="0" smtClean="0">
                          <a:solidFill>
                            <a:schemeClr val="lt1"/>
                          </a:solidFill>
                          <a:latin typeface="+mn-lt"/>
                          <a:ea typeface="+mn-ea"/>
                          <a:cs typeface="+mn-cs"/>
                        </a:rPr>
                        <a:t>Training</a:t>
                      </a:r>
                      <a:endParaRPr lang="en-US" sz="2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03580">
                <a:tc>
                  <a:txBody>
                    <a:bodyPr/>
                    <a:lstStyle/>
                    <a:p>
                      <a:pPr algn="l">
                        <a:spcBef>
                          <a:spcPts val="600"/>
                        </a:spcBef>
                        <a:buFont typeface="Arial" pitchFamily="34" charset="0"/>
                        <a:buChar char="•"/>
                      </a:pPr>
                      <a:endParaRPr lang="en-US" sz="1800" dirty="0" smtClean="0"/>
                    </a:p>
                    <a:p>
                      <a:pPr algn="l">
                        <a:spcBef>
                          <a:spcPts val="0"/>
                        </a:spcBef>
                        <a:buFont typeface="Arial" pitchFamily="34" charset="0"/>
                        <a:buChar char="•"/>
                      </a:pPr>
                      <a:r>
                        <a:rPr lang="en-US" sz="1800" dirty="0" smtClean="0"/>
                        <a:t> </a:t>
                      </a:r>
                      <a:r>
                        <a:rPr lang="en-US" sz="1800" b="1" dirty="0" smtClean="0"/>
                        <a:t>list of courses with ECTS or equivalent</a:t>
                      </a:r>
                    </a:p>
                    <a:p>
                      <a:pPr indent="0" algn="l">
                        <a:spcBef>
                          <a:spcPts val="1200"/>
                        </a:spcBef>
                        <a:buFont typeface="Arial" pitchFamily="34" charset="0"/>
                        <a:buChar char="•"/>
                      </a:pPr>
                      <a:r>
                        <a:rPr lang="en-US" sz="1800" b="1" dirty="0" smtClean="0"/>
                        <a:t> targeted learning outcomes</a:t>
                      </a:r>
                    </a:p>
                    <a:p>
                      <a:pPr algn="l">
                        <a:spcBef>
                          <a:spcPts val="1200"/>
                        </a:spcBef>
                        <a:buFont typeface="Arial" pitchFamily="34" charset="0"/>
                        <a:buChar char="•"/>
                      </a:pPr>
                      <a:r>
                        <a:rPr lang="en-US" sz="1800" b="1" dirty="0" smtClean="0"/>
                        <a:t> formal recognition</a:t>
                      </a:r>
                      <a:endParaRPr lang="en-US" sz="18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600"/>
                        </a:spcBef>
                        <a:buFont typeface="Arial" pitchFamily="34" charset="0"/>
                        <a:buChar char="•"/>
                      </a:pPr>
                      <a:endParaRPr lang="en-US" sz="1800" dirty="0" smtClean="0"/>
                    </a:p>
                    <a:p>
                      <a:pPr algn="l">
                        <a:spcBef>
                          <a:spcPts val="0"/>
                        </a:spcBef>
                        <a:buFont typeface="Arial" pitchFamily="34" charset="0"/>
                        <a:buChar char="•"/>
                      </a:pPr>
                      <a:r>
                        <a:rPr lang="en-US" sz="1800" dirty="0" smtClean="0"/>
                        <a:t>  </a:t>
                      </a:r>
                      <a:r>
                        <a:rPr lang="en-US" sz="1800" b="1" dirty="0" smtClean="0"/>
                        <a:t>knowledge skills</a:t>
                      </a:r>
                    </a:p>
                    <a:p>
                      <a:pPr indent="0" algn="l">
                        <a:spcBef>
                          <a:spcPts val="1200"/>
                        </a:spcBef>
                        <a:buFont typeface="Arial" pitchFamily="34" charset="0"/>
                        <a:buChar char="•"/>
                      </a:pPr>
                      <a:r>
                        <a:rPr lang="en-US" sz="1800" b="1" dirty="0" smtClean="0"/>
                        <a:t> competences to be acquired</a:t>
                      </a:r>
                    </a:p>
                    <a:p>
                      <a:pPr algn="l">
                        <a:spcBef>
                          <a:spcPts val="1200"/>
                        </a:spcBef>
                        <a:buFont typeface="Arial" pitchFamily="34" charset="0"/>
                        <a:buChar char="•"/>
                      </a:pPr>
                      <a:r>
                        <a:rPr lang="en-US" sz="1800" b="1" baseline="0" dirty="0" smtClean="0"/>
                        <a:t> c</a:t>
                      </a:r>
                      <a:r>
                        <a:rPr lang="en-US" sz="1800" b="1" dirty="0" smtClean="0"/>
                        <a:t>ompulsory/</a:t>
                      </a:r>
                    </a:p>
                    <a:p>
                      <a:pPr algn="l">
                        <a:spcBef>
                          <a:spcPts val="0"/>
                        </a:spcBef>
                        <a:buFont typeface="Arial" pitchFamily="34" charset="0"/>
                        <a:buNone/>
                      </a:pPr>
                      <a:r>
                        <a:rPr lang="en-US" sz="1800" b="1" dirty="0" smtClean="0"/>
                        <a:t>voluntary?</a:t>
                      </a:r>
                      <a:r>
                        <a:rPr lang="en-US" sz="1800" b="1" baseline="0" dirty="0" smtClean="0"/>
                        <a:t>  Any ECTS?</a:t>
                      </a:r>
                      <a:endParaRPr lang="en-US" sz="18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spcBef>
                          <a:spcPts val="600"/>
                        </a:spcBef>
                        <a:buFont typeface="Arial" pitchFamily="34" charset="0"/>
                        <a:buChar char="•"/>
                      </a:pPr>
                      <a:endParaRPr lang="en-US" sz="1800" dirty="0" smtClean="0"/>
                    </a:p>
                    <a:p>
                      <a:pPr algn="l">
                        <a:spcBef>
                          <a:spcPts val="600"/>
                        </a:spcBef>
                        <a:buFont typeface="Arial" pitchFamily="34" charset="0"/>
                        <a:buChar char="•"/>
                      </a:pPr>
                      <a:endParaRPr lang="en-US" sz="1800" dirty="0" smtClean="0"/>
                    </a:p>
                    <a:p>
                      <a:pPr algn="l">
                        <a:spcBef>
                          <a:spcPts val="0"/>
                        </a:spcBef>
                        <a:buFont typeface="Arial" pitchFamily="34" charset="0"/>
                        <a:buChar char="•"/>
                      </a:pPr>
                      <a:r>
                        <a:rPr lang="en-US" sz="1800" dirty="0" smtClean="0"/>
                        <a:t> </a:t>
                      </a:r>
                      <a:r>
                        <a:rPr lang="en-US" sz="1800" b="1" dirty="0" smtClean="0"/>
                        <a:t>overall</a:t>
                      </a:r>
                      <a:r>
                        <a:rPr lang="en-US" sz="1800" b="1" baseline="0" dirty="0" smtClean="0"/>
                        <a:t> objectives</a:t>
                      </a:r>
                      <a:endParaRPr lang="en-US" sz="1800" b="1" dirty="0" smtClean="0"/>
                    </a:p>
                    <a:p>
                      <a:pPr indent="0" algn="l">
                        <a:spcBef>
                          <a:spcPts val="1200"/>
                        </a:spcBef>
                        <a:buFont typeface="Arial" pitchFamily="34" charset="0"/>
                        <a:buChar char="•"/>
                      </a:pPr>
                      <a:r>
                        <a:rPr lang="en-US" sz="1800" b="1" dirty="0" smtClean="0"/>
                        <a:t> activities</a:t>
                      </a:r>
                      <a:r>
                        <a:rPr lang="en-US" sz="1800" b="1" baseline="0" dirty="0" smtClean="0"/>
                        <a:t> and added value foreseen</a:t>
                      </a:r>
                      <a:endParaRPr lang="en-US" sz="1800" b="1" dirty="0" smtClean="0"/>
                    </a:p>
                    <a:p>
                      <a:pPr algn="l">
                        <a:spcBef>
                          <a:spcPts val="1200"/>
                        </a:spcBef>
                        <a:buFont typeface="Arial" pitchFamily="34" charset="0"/>
                        <a:buChar char="•"/>
                      </a:pPr>
                      <a:r>
                        <a:rPr lang="en-US" sz="1800" b="1" dirty="0" smtClean="0"/>
                        <a:t> expected outcomes and impact</a:t>
                      </a:r>
                      <a:endParaRPr lang="en-US" sz="1800" b="1" baseline="0" dirty="0" smtClean="0"/>
                    </a:p>
                    <a:p>
                      <a:pPr algn="l">
                        <a:spcBef>
                          <a:spcPts val="1200"/>
                        </a:spcBef>
                        <a:buFont typeface="Arial" pitchFamily="34" charset="0"/>
                        <a:buChar char="•"/>
                      </a:pPr>
                      <a:endParaRPr lang="en-US" sz="1800" dirty="0" smtClean="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bl>
          </a:graphicData>
        </a:graphic>
      </p:graphicFrame>
      <p:sp>
        <p:nvSpPr>
          <p:cNvPr id="12" name="TextBox 11"/>
          <p:cNvSpPr txBox="1"/>
          <p:nvPr/>
        </p:nvSpPr>
        <p:spPr>
          <a:xfrm>
            <a:off x="609600" y="5562600"/>
            <a:ext cx="8458200" cy="646331"/>
          </a:xfrm>
          <a:prstGeom prst="rect">
            <a:avLst/>
          </a:prstGeom>
          <a:noFill/>
        </p:spPr>
        <p:txBody>
          <a:bodyPr wrap="square" rtlCol="0">
            <a:spAutoFit/>
          </a:bodyPr>
          <a:lstStyle/>
          <a:p>
            <a:r>
              <a:rPr lang="en-US" b="1" dirty="0" smtClean="0">
                <a:latin typeface="Book Antiqua" pitchFamily="18" charset="0"/>
              </a:rPr>
              <a:t>Learning Agreement </a:t>
            </a:r>
            <a:r>
              <a:rPr lang="en-US" dirty="0" smtClean="0">
                <a:latin typeface="Book Antiqua" pitchFamily="18" charset="0"/>
              </a:rPr>
              <a:t>and </a:t>
            </a:r>
            <a:r>
              <a:rPr lang="en-US" b="1" dirty="0" smtClean="0">
                <a:latin typeface="Book Antiqua" pitchFamily="18" charset="0"/>
              </a:rPr>
              <a:t>Mobility Agreement must be agreed and signed </a:t>
            </a:r>
            <a:r>
              <a:rPr lang="en-US" dirty="0" smtClean="0">
                <a:latin typeface="Book Antiqua" pitchFamily="18" charset="0"/>
              </a:rPr>
              <a:t>by the individual, the sending and the receiving </a:t>
            </a:r>
            <a:r>
              <a:rPr lang="en-US" dirty="0" err="1" smtClean="0">
                <a:latin typeface="Book Antiqua" pitchFamily="18" charset="0"/>
              </a:rPr>
              <a:t>organisations</a:t>
            </a:r>
            <a:r>
              <a:rPr lang="en-US" dirty="0" smtClean="0">
                <a:latin typeface="Book Antiqua" pitchFamily="18" charset="0"/>
              </a:rPr>
              <a:t> </a:t>
            </a:r>
            <a:r>
              <a:rPr lang="en-US" b="1" dirty="0" smtClean="0">
                <a:latin typeface="Book Antiqua" pitchFamily="18" charset="0"/>
              </a:rPr>
              <a:t>before departure</a:t>
            </a:r>
            <a:endParaRPr lang="en-US" b="1"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dirty="0" smtClean="0">
                <a:solidFill>
                  <a:srgbClr val="002060"/>
                </a:solidFill>
                <a:latin typeface="Book Antiqua" panose="02040602050305030304" pitchFamily="18" charset="0"/>
              </a:rPr>
              <a:t>Implementation – </a:t>
            </a:r>
            <a:r>
              <a:rPr lang="en-US" sz="3600" dirty="0" smtClean="0">
                <a:solidFill>
                  <a:schemeClr val="accent6">
                    <a:lumMod val="50000"/>
                  </a:schemeClr>
                </a:solidFill>
                <a:latin typeface="Book Antiqua" panose="02040602050305030304" pitchFamily="18" charset="0"/>
              </a:rPr>
              <a:t>basic principles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457200" y="1874837"/>
            <a:ext cx="8305800" cy="3916363"/>
          </a:xfrm>
        </p:spPr>
        <p:txBody>
          <a:bodyPr>
            <a:normAutofit/>
          </a:bodyPr>
          <a:lstStyle/>
          <a:p>
            <a:pPr>
              <a:spcBef>
                <a:spcPts val="1800"/>
              </a:spcBef>
            </a:pPr>
            <a:r>
              <a:rPr lang="en-US" sz="2400" b="1" dirty="0" smtClean="0">
                <a:latin typeface="Book Antiqua" pitchFamily="18" charset="0"/>
              </a:rPr>
              <a:t>Pre-financing of the grant must be foreseen for the students in order to facilitate the installation process</a:t>
            </a:r>
          </a:p>
          <a:p>
            <a:pPr>
              <a:spcBef>
                <a:spcPts val="1800"/>
              </a:spcBef>
            </a:pPr>
            <a:r>
              <a:rPr lang="en-US" sz="2400" b="1" dirty="0" smtClean="0">
                <a:latin typeface="Book Antiqua" pitchFamily="18" charset="0"/>
              </a:rPr>
              <a:t>Receiving </a:t>
            </a:r>
            <a:r>
              <a:rPr lang="en-US" sz="2400" b="1" dirty="0" err="1" smtClean="0">
                <a:latin typeface="Book Antiqua" pitchFamily="18" charset="0"/>
              </a:rPr>
              <a:t>organisation</a:t>
            </a:r>
            <a:r>
              <a:rPr lang="en-US" sz="2400" b="1" dirty="0" smtClean="0">
                <a:latin typeface="Book Antiqua" pitchFamily="18" charset="0"/>
              </a:rPr>
              <a:t> and sending </a:t>
            </a:r>
            <a:r>
              <a:rPr lang="en-US" sz="2400" b="1" dirty="0" err="1" smtClean="0">
                <a:latin typeface="Book Antiqua" pitchFamily="18" charset="0"/>
              </a:rPr>
              <a:t>organisation</a:t>
            </a:r>
            <a:r>
              <a:rPr lang="en-US" sz="2400" b="1" dirty="0" smtClean="0">
                <a:latin typeface="Book Antiqua" pitchFamily="18" charset="0"/>
              </a:rPr>
              <a:t> have to ensure a constant follow-up and regular monitoring on the individual mobility</a:t>
            </a:r>
          </a:p>
          <a:p>
            <a:pPr>
              <a:spcBef>
                <a:spcPts val="1800"/>
              </a:spcBef>
            </a:pPr>
            <a:r>
              <a:rPr lang="en-US" sz="2400" b="1" dirty="0" smtClean="0">
                <a:latin typeface="Book Antiqua" pitchFamily="18" charset="0"/>
              </a:rPr>
              <a:t>All mobility details must be encoded in the EACEA Mobility tool</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dirty="0" smtClean="0">
                <a:solidFill>
                  <a:srgbClr val="002060"/>
                </a:solidFill>
                <a:latin typeface="Book Antiqua" panose="02040602050305030304" pitchFamily="18" charset="0"/>
              </a:rPr>
              <a:t>Follow-up – </a:t>
            </a:r>
            <a:r>
              <a:rPr lang="en-US" sz="3600" dirty="0" smtClean="0">
                <a:solidFill>
                  <a:schemeClr val="accent6">
                    <a:lumMod val="50000"/>
                  </a:schemeClr>
                </a:solidFill>
                <a:latin typeface="Book Antiqua" panose="02040602050305030304" pitchFamily="18" charset="0"/>
              </a:rPr>
              <a:t>basic principles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457200" y="1600200"/>
            <a:ext cx="8305800" cy="4495800"/>
          </a:xfrm>
        </p:spPr>
        <p:txBody>
          <a:bodyPr>
            <a:normAutofit fontScale="92500" lnSpcReduction="10000"/>
          </a:bodyPr>
          <a:lstStyle/>
          <a:p>
            <a:pPr>
              <a:spcBef>
                <a:spcPts val="1800"/>
              </a:spcBef>
              <a:buNone/>
            </a:pPr>
            <a:r>
              <a:rPr lang="en-US" sz="2400" b="1" dirty="0" smtClean="0">
                <a:latin typeface="Book Antiqua" pitchFamily="18" charset="0"/>
              </a:rPr>
              <a:t>Beneficiary </a:t>
            </a:r>
            <a:r>
              <a:rPr lang="en-US" sz="2400" b="1" dirty="0" err="1" smtClean="0">
                <a:latin typeface="Book Antiqua" pitchFamily="18" charset="0"/>
              </a:rPr>
              <a:t>organisations</a:t>
            </a:r>
            <a:r>
              <a:rPr lang="en-US" sz="2400" b="1" dirty="0" smtClean="0">
                <a:latin typeface="Book Antiqua" pitchFamily="18" charset="0"/>
              </a:rPr>
              <a:t> involved in SMS commit to:</a:t>
            </a:r>
          </a:p>
          <a:p>
            <a:pPr>
              <a:spcBef>
                <a:spcPts val="1800"/>
              </a:spcBef>
            </a:pPr>
            <a:r>
              <a:rPr lang="en-US" sz="2400" b="1" dirty="0" err="1" smtClean="0">
                <a:latin typeface="Book Antiqua" pitchFamily="18" charset="0"/>
              </a:rPr>
              <a:t>Recognise</a:t>
            </a:r>
            <a:r>
              <a:rPr lang="en-US" sz="2400" b="1" dirty="0" smtClean="0">
                <a:latin typeface="Book Antiqua" pitchFamily="18" charset="0"/>
              </a:rPr>
              <a:t> the ECTS or equivalent credits obtained by the students during the activities carried out and agreed in the Learning Agreement</a:t>
            </a:r>
          </a:p>
          <a:p>
            <a:pPr>
              <a:spcBef>
                <a:spcPts val="1800"/>
              </a:spcBef>
            </a:pPr>
            <a:r>
              <a:rPr lang="en-US" sz="2400" b="1" dirty="0" smtClean="0">
                <a:latin typeface="Book Antiqua" pitchFamily="18" charset="0"/>
              </a:rPr>
              <a:t>Avoid any extension of the study period upon return to take additional exams</a:t>
            </a:r>
          </a:p>
          <a:p>
            <a:pPr>
              <a:spcBef>
                <a:spcPts val="1800"/>
              </a:spcBef>
            </a:pPr>
            <a:r>
              <a:rPr lang="en-US" sz="2400" b="1" dirty="0" err="1" smtClean="0">
                <a:latin typeface="Book Antiqua" pitchFamily="18" charset="0"/>
              </a:rPr>
              <a:t>Recognise</a:t>
            </a:r>
            <a:r>
              <a:rPr lang="en-US" sz="2400" b="1" dirty="0" smtClean="0">
                <a:latin typeface="Book Antiqua" pitchFamily="18" charset="0"/>
              </a:rPr>
              <a:t>, disseminate and embed the learning outcomes of the staff mobility </a:t>
            </a:r>
          </a:p>
          <a:p>
            <a:pPr>
              <a:spcBef>
                <a:spcPts val="1800"/>
              </a:spcBef>
            </a:pPr>
            <a:r>
              <a:rPr lang="en-US" sz="2400" b="1" dirty="0" smtClean="0">
                <a:latin typeface="Book Antiqua" pitchFamily="18" charset="0"/>
              </a:rPr>
              <a:t>Solicit the individuals to fill in the Participant Report before the end of mobility (for students) and right after the end of mobility (for staff)</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b="1" dirty="0" smtClean="0">
                <a:solidFill>
                  <a:srgbClr val="002060"/>
                </a:solidFill>
                <a:latin typeface="Book Antiqua" panose="02040602050305030304" pitchFamily="18" charset="0"/>
              </a:rPr>
              <a:t>Financial Management </a:t>
            </a:r>
            <a:r>
              <a:rPr lang="en-US" sz="3600" dirty="0" smtClean="0">
                <a:solidFill>
                  <a:srgbClr val="002060"/>
                </a:solidFill>
                <a:latin typeface="Book Antiqua" panose="02040602050305030304" pitchFamily="18" charset="0"/>
              </a:rPr>
              <a:t>– </a:t>
            </a:r>
            <a:r>
              <a:rPr lang="en-US" sz="3600" dirty="0" smtClean="0">
                <a:solidFill>
                  <a:schemeClr val="accent6">
                    <a:lumMod val="50000"/>
                  </a:schemeClr>
                </a:solidFill>
                <a:latin typeface="Book Antiqua" panose="02040602050305030304" pitchFamily="18" charset="0"/>
              </a:rPr>
              <a:t>basic principles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457200" y="1600200"/>
            <a:ext cx="8305800" cy="4495800"/>
          </a:xfrm>
        </p:spPr>
        <p:txBody>
          <a:bodyPr>
            <a:normAutofit/>
          </a:bodyPr>
          <a:lstStyle/>
          <a:p>
            <a:pPr>
              <a:spcBef>
                <a:spcPts val="1800"/>
              </a:spcBef>
            </a:pPr>
            <a:r>
              <a:rPr lang="en-US" sz="2400" b="1" dirty="0" smtClean="0">
                <a:latin typeface="Book Antiqua" pitchFamily="18" charset="0"/>
              </a:rPr>
              <a:t>The budget granted for the CBHE project and the one granted for the SMS must be kept separated</a:t>
            </a:r>
          </a:p>
          <a:p>
            <a:pPr>
              <a:spcBef>
                <a:spcPts val="1800"/>
              </a:spcBef>
            </a:pPr>
            <a:r>
              <a:rPr lang="en-US" sz="2400" b="1" dirty="0" smtClean="0">
                <a:latin typeface="Book Antiqua" pitchFamily="18" charset="0"/>
              </a:rPr>
              <a:t>The SMS funds are aimed at covering two types of costs - the </a:t>
            </a:r>
            <a:r>
              <a:rPr lang="en-US" sz="2400" b="1" u="sng" dirty="0" smtClean="0">
                <a:latin typeface="Book Antiqua" pitchFamily="18" charset="0"/>
              </a:rPr>
              <a:t>subsistence and travel costs</a:t>
            </a:r>
          </a:p>
          <a:p>
            <a:pPr>
              <a:spcBef>
                <a:spcPts val="1800"/>
              </a:spcBef>
            </a:pPr>
            <a:r>
              <a:rPr lang="en-US" sz="2400" b="1" dirty="0" smtClean="0">
                <a:latin typeface="Book Antiqua" pitchFamily="18" charset="0"/>
              </a:rPr>
              <a:t>Individuals cannot benefit at the same time from SMS support and Erasmus+ ICM (Key Action 1) </a:t>
            </a:r>
          </a:p>
          <a:p>
            <a:pPr>
              <a:spcBef>
                <a:spcPts val="1800"/>
              </a:spcBef>
            </a:pPr>
            <a:r>
              <a:rPr lang="en-US" sz="2400" b="1" dirty="0" smtClean="0">
                <a:latin typeface="Book Antiqua" pitchFamily="18" charset="0"/>
              </a:rPr>
              <a:t>Students selected must be exempted from paying fees for tuition, registration, examinations and access to laboratory and library facilities at the receiving institution</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Presentation Outline</a:t>
            </a:r>
            <a:endParaRPr lang="bs-Latn-BA" sz="3600" b="1"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798637"/>
            <a:ext cx="8229600" cy="4525963"/>
          </a:xfrm>
        </p:spPr>
        <p:txBody>
          <a:bodyPr/>
          <a:lstStyle/>
          <a:p>
            <a:r>
              <a:rPr lang="en-US" b="1" dirty="0">
                <a:latin typeface="Book Antiqua" panose="02040602050305030304" pitchFamily="18" charset="0"/>
              </a:rPr>
              <a:t>Special Mobility Strand </a:t>
            </a:r>
            <a:r>
              <a:rPr lang="en-US" b="1" dirty="0" smtClean="0">
                <a:latin typeface="Book Antiqua" panose="02040602050305030304" pitchFamily="18" charset="0"/>
              </a:rPr>
              <a:t>(SMS) </a:t>
            </a:r>
            <a:r>
              <a:rPr lang="en-US" sz="2800" dirty="0" smtClean="0">
                <a:latin typeface="Book Antiqua" panose="02040602050305030304" pitchFamily="18" charset="0"/>
              </a:rPr>
              <a:t>– Definition and eligible activities/participants</a:t>
            </a:r>
          </a:p>
          <a:p>
            <a:r>
              <a:rPr lang="en-US" b="1" dirty="0" smtClean="0">
                <a:latin typeface="Book Antiqua" panose="02040602050305030304" pitchFamily="18" charset="0"/>
              </a:rPr>
              <a:t>Individual mobility scheme</a:t>
            </a:r>
          </a:p>
          <a:p>
            <a:pPr lvl="1"/>
            <a:r>
              <a:rPr lang="en-US" sz="2400" dirty="0" smtClean="0">
                <a:latin typeface="Book Antiqua" panose="02040602050305030304" pitchFamily="18" charset="0"/>
              </a:rPr>
              <a:t>Preparation</a:t>
            </a:r>
          </a:p>
          <a:p>
            <a:pPr lvl="1"/>
            <a:r>
              <a:rPr lang="en-US" sz="2400" dirty="0" smtClean="0">
                <a:latin typeface="Book Antiqua" panose="02040602050305030304" pitchFamily="18" charset="0"/>
              </a:rPr>
              <a:t>Implementation</a:t>
            </a:r>
          </a:p>
          <a:p>
            <a:pPr lvl="1"/>
            <a:r>
              <a:rPr lang="en-US" sz="2400" dirty="0" smtClean="0">
                <a:latin typeface="Book Antiqua" panose="02040602050305030304" pitchFamily="18" charset="0"/>
              </a:rPr>
              <a:t>Follow-up</a:t>
            </a:r>
          </a:p>
          <a:p>
            <a:r>
              <a:rPr lang="en-US" b="1" dirty="0" smtClean="0">
                <a:latin typeface="Book Antiqua" panose="02040602050305030304" pitchFamily="18" charset="0"/>
              </a:rPr>
              <a:t>Financial Management</a:t>
            </a:r>
          </a:p>
          <a:p>
            <a:r>
              <a:rPr lang="en-US" b="1" dirty="0" smtClean="0">
                <a:latin typeface="Book Antiqua" panose="02040602050305030304" pitchFamily="18" charset="0"/>
              </a:rPr>
              <a:t>EACEA Mobility Tool</a:t>
            </a:r>
          </a:p>
          <a:p>
            <a:pPr>
              <a:buNone/>
            </a:pPr>
            <a:endParaRPr lang="en-US" dirty="0">
              <a:latin typeface="Book Antiqua" panose="02040602050305030304"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dirty="0" smtClean="0">
                <a:solidFill>
                  <a:srgbClr val="002060"/>
                </a:solidFill>
                <a:latin typeface="Book Antiqua" panose="02040602050305030304" pitchFamily="18" charset="0"/>
              </a:rPr>
              <a:t>Subsistence costs – </a:t>
            </a:r>
            <a:r>
              <a:rPr lang="en-US" sz="3600" dirty="0" smtClean="0">
                <a:solidFill>
                  <a:schemeClr val="accent6">
                    <a:lumMod val="50000"/>
                  </a:schemeClr>
                </a:solidFill>
                <a:latin typeface="Book Antiqua" panose="02040602050305030304" pitchFamily="18" charset="0"/>
              </a:rPr>
              <a:t>students and staff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457200" y="1600200"/>
            <a:ext cx="8382000" cy="4495800"/>
          </a:xfrm>
        </p:spPr>
        <p:txBody>
          <a:bodyPr>
            <a:normAutofit fontScale="92500" lnSpcReduction="10000"/>
          </a:bodyPr>
          <a:lstStyle/>
          <a:p>
            <a:pPr>
              <a:spcBef>
                <a:spcPts val="1800"/>
              </a:spcBef>
              <a:buNone/>
            </a:pPr>
            <a:r>
              <a:rPr lang="en-US" sz="2400" b="1" u="sng" dirty="0" smtClean="0">
                <a:latin typeface="Book Antiqua" pitchFamily="18" charset="0"/>
              </a:rPr>
              <a:t>Subsistence costs for students</a:t>
            </a:r>
            <a:endParaRPr lang="en-US" sz="2400" b="1" dirty="0" smtClean="0">
              <a:latin typeface="Book Antiqua" pitchFamily="18" charset="0"/>
            </a:endParaRPr>
          </a:p>
          <a:p>
            <a:pPr marL="182880" indent="-182880">
              <a:spcBef>
                <a:spcPts val="600"/>
              </a:spcBef>
            </a:pPr>
            <a:r>
              <a:rPr lang="en-US" sz="2400" b="1" dirty="0" smtClean="0">
                <a:latin typeface="Book Antiqua" pitchFamily="18" charset="0"/>
              </a:rPr>
              <a:t>The amount must be paid in full and directly to the student concerned</a:t>
            </a:r>
            <a:endParaRPr lang="en-US" sz="2400" b="1" u="sng" dirty="0" smtClean="0">
              <a:latin typeface="Book Antiqua" pitchFamily="18" charset="0"/>
            </a:endParaRPr>
          </a:p>
          <a:p>
            <a:pPr marL="182880" indent="-182880">
              <a:spcBef>
                <a:spcPts val="600"/>
              </a:spcBef>
            </a:pPr>
            <a:r>
              <a:rPr lang="en-US" sz="2400" b="1" dirty="0" smtClean="0">
                <a:latin typeface="Book Antiqua" pitchFamily="18" charset="0"/>
              </a:rPr>
              <a:t>Consortia are strongly recommended to manage their SMS grants in an account in </a:t>
            </a:r>
            <a:r>
              <a:rPr lang="en-US" sz="2400" b="1" dirty="0" err="1" smtClean="0">
                <a:latin typeface="Book Antiqua" pitchFamily="18" charset="0"/>
              </a:rPr>
              <a:t>euros</a:t>
            </a:r>
            <a:endParaRPr lang="en-US" sz="2400" b="1" dirty="0" smtClean="0">
              <a:latin typeface="Book Antiqua" pitchFamily="18" charset="0"/>
            </a:endParaRPr>
          </a:p>
          <a:p>
            <a:pPr>
              <a:spcBef>
                <a:spcPts val="2400"/>
              </a:spcBef>
              <a:buNone/>
            </a:pPr>
            <a:r>
              <a:rPr lang="en-US" sz="2400" b="1" u="sng" dirty="0" smtClean="0">
                <a:latin typeface="Book Antiqua" pitchFamily="18" charset="0"/>
              </a:rPr>
              <a:t>Subsistence costs for staff</a:t>
            </a:r>
            <a:endParaRPr lang="en-US" sz="2400" b="1" dirty="0" smtClean="0">
              <a:latin typeface="Book Antiqua" pitchFamily="18" charset="0"/>
            </a:endParaRPr>
          </a:p>
          <a:p>
            <a:pPr marL="182880" indent="0">
              <a:spcBef>
                <a:spcPts val="600"/>
              </a:spcBef>
              <a:buNone/>
            </a:pPr>
            <a:r>
              <a:rPr lang="en-US" sz="2400" dirty="0" smtClean="0">
                <a:latin typeface="Book Antiqua" pitchFamily="18" charset="0"/>
              </a:rPr>
              <a:t>Beneficiary </a:t>
            </a:r>
            <a:r>
              <a:rPr lang="en-US" sz="2400" dirty="0" err="1" smtClean="0">
                <a:latin typeface="Book Antiqua" pitchFamily="18" charset="0"/>
              </a:rPr>
              <a:t>organisation</a:t>
            </a:r>
            <a:r>
              <a:rPr lang="en-US" sz="2400" dirty="0" smtClean="0">
                <a:latin typeface="Book Antiqua" pitchFamily="18" charset="0"/>
              </a:rPr>
              <a:t> in accordance with their institutional practice may decide to either:</a:t>
            </a:r>
          </a:p>
          <a:p>
            <a:pPr marL="182880" indent="-182880">
              <a:spcBef>
                <a:spcPts val="600"/>
              </a:spcBef>
            </a:pPr>
            <a:r>
              <a:rPr lang="en-US" sz="2400" b="1" dirty="0" smtClean="0">
                <a:latin typeface="Book Antiqua" pitchFamily="18" charset="0"/>
              </a:rPr>
              <a:t>Provide the amount directly to the staff members concerned or</a:t>
            </a:r>
          </a:p>
          <a:p>
            <a:pPr marL="182880" indent="-182880">
              <a:spcBef>
                <a:spcPts val="600"/>
              </a:spcBef>
            </a:pPr>
            <a:r>
              <a:rPr lang="en-US" sz="2400" b="1" dirty="0" smtClean="0">
                <a:latin typeface="Book Antiqua" pitchFamily="18" charset="0"/>
              </a:rPr>
              <a:t>Provide the participant with direct provision of the required services (payment of the hotel stay, subsistence, local transportation, personal or optional health insurance, etc.)</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dirty="0" smtClean="0">
                <a:solidFill>
                  <a:srgbClr val="002060"/>
                </a:solidFill>
                <a:latin typeface="Book Antiqua" panose="02040602050305030304" pitchFamily="18" charset="0"/>
              </a:rPr>
              <a:t>Subsistence costs – </a:t>
            </a:r>
            <a:r>
              <a:rPr lang="en-US" sz="3600" dirty="0" smtClean="0">
                <a:solidFill>
                  <a:schemeClr val="accent6">
                    <a:lumMod val="50000"/>
                  </a:schemeClr>
                </a:solidFill>
                <a:latin typeface="Book Antiqua" panose="02040602050305030304" pitchFamily="18" charset="0"/>
              </a:rPr>
              <a:t>students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4099" name="Picture 3"/>
          <p:cNvPicPr>
            <a:picLocks noChangeAspect="1" noChangeArrowheads="1"/>
          </p:cNvPicPr>
          <p:nvPr/>
        </p:nvPicPr>
        <p:blipFill>
          <a:blip r:embed="rId4" cstate="print"/>
          <a:srcRect l="4559" t="30882" r="3125" b="4412"/>
          <a:stretch>
            <a:fillRect/>
          </a:stretch>
        </p:blipFill>
        <p:spPr bwMode="auto">
          <a:xfrm>
            <a:off x="152400" y="1447800"/>
            <a:ext cx="8837469" cy="4800600"/>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dirty="0" smtClean="0">
                <a:solidFill>
                  <a:srgbClr val="002060"/>
                </a:solidFill>
                <a:latin typeface="Book Antiqua" panose="02040602050305030304" pitchFamily="18" charset="0"/>
              </a:rPr>
              <a:t>Subsistence costs – </a:t>
            </a:r>
            <a:r>
              <a:rPr lang="en-US" sz="3600" dirty="0" smtClean="0">
                <a:solidFill>
                  <a:schemeClr val="accent6">
                    <a:lumMod val="50000"/>
                  </a:schemeClr>
                </a:solidFill>
                <a:latin typeface="Book Antiqua" panose="02040602050305030304" pitchFamily="18" charset="0"/>
              </a:rPr>
              <a:t>staff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5122" name="Picture 2"/>
          <p:cNvPicPr>
            <a:picLocks noChangeAspect="1" noChangeArrowheads="1"/>
          </p:cNvPicPr>
          <p:nvPr/>
        </p:nvPicPr>
        <p:blipFill>
          <a:blip r:embed="rId4" cstate="print"/>
          <a:srcRect l="3297" t="25027" r="2198" b="6912"/>
          <a:stretch>
            <a:fillRect/>
          </a:stretch>
        </p:blipFill>
        <p:spPr bwMode="auto">
          <a:xfrm>
            <a:off x="152400" y="1447800"/>
            <a:ext cx="8832849" cy="4929962"/>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dirty="0" smtClean="0">
                <a:solidFill>
                  <a:srgbClr val="002060"/>
                </a:solidFill>
                <a:latin typeface="Book Antiqua" panose="02040602050305030304" pitchFamily="18" charset="0"/>
              </a:rPr>
              <a:t>Travel costs – </a:t>
            </a:r>
            <a:r>
              <a:rPr lang="en-US" sz="3600" dirty="0" smtClean="0">
                <a:solidFill>
                  <a:schemeClr val="accent6">
                    <a:lumMod val="50000"/>
                  </a:schemeClr>
                </a:solidFill>
                <a:latin typeface="Book Antiqua" panose="02040602050305030304" pitchFamily="18" charset="0"/>
              </a:rPr>
              <a:t>students and staff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457200" y="2133600"/>
            <a:ext cx="8382000" cy="3657600"/>
          </a:xfrm>
        </p:spPr>
        <p:txBody>
          <a:bodyPr>
            <a:normAutofit/>
          </a:bodyPr>
          <a:lstStyle/>
          <a:p>
            <a:pPr marL="182880" indent="0">
              <a:spcBef>
                <a:spcPts val="600"/>
              </a:spcBef>
              <a:buNone/>
            </a:pPr>
            <a:r>
              <a:rPr lang="en-US" sz="2400" dirty="0" smtClean="0">
                <a:latin typeface="Book Antiqua" pitchFamily="18" charset="0"/>
              </a:rPr>
              <a:t>Consortia can either provide:</a:t>
            </a:r>
          </a:p>
          <a:p>
            <a:pPr marL="182880" indent="-182880">
              <a:spcBef>
                <a:spcPts val="1800"/>
              </a:spcBef>
            </a:pPr>
            <a:r>
              <a:rPr lang="en-US" sz="2400" b="1" dirty="0" smtClean="0">
                <a:latin typeface="Book Antiqua" pitchFamily="18" charset="0"/>
              </a:rPr>
              <a:t>distance band dependent unit costs directly to the participant concerned or</a:t>
            </a:r>
          </a:p>
          <a:p>
            <a:pPr marL="182880" indent="-182880">
              <a:spcBef>
                <a:spcPts val="1800"/>
              </a:spcBef>
            </a:pPr>
            <a:r>
              <a:rPr lang="en-US" sz="2400" b="1" dirty="0" smtClean="0">
                <a:latin typeface="Book Antiqua" pitchFamily="18" charset="0"/>
              </a:rPr>
              <a:t>travel support in the form of direct provision of the  required travel services. Institutions shall ensure that the provision of services will meet the necessary quality and safety standards</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dirty="0" smtClean="0">
                <a:solidFill>
                  <a:srgbClr val="002060"/>
                </a:solidFill>
                <a:latin typeface="Book Antiqua" panose="02040602050305030304" pitchFamily="18" charset="0"/>
              </a:rPr>
              <a:t>Travel costs – </a:t>
            </a:r>
            <a:r>
              <a:rPr lang="en-US" sz="3600" dirty="0" smtClean="0">
                <a:solidFill>
                  <a:schemeClr val="accent6">
                    <a:lumMod val="50000"/>
                  </a:schemeClr>
                </a:solidFill>
                <a:latin typeface="Book Antiqua" panose="02040602050305030304" pitchFamily="18" charset="0"/>
              </a:rPr>
              <a:t>students and staff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6146" name="Picture 2"/>
          <p:cNvPicPr>
            <a:picLocks noChangeAspect="1" noChangeArrowheads="1"/>
          </p:cNvPicPr>
          <p:nvPr/>
        </p:nvPicPr>
        <p:blipFill>
          <a:blip r:embed="rId4" cstate="print"/>
          <a:srcRect l="4301" t="38848" r="5376" b="13979"/>
          <a:stretch>
            <a:fillRect/>
          </a:stretch>
        </p:blipFill>
        <p:spPr bwMode="auto">
          <a:xfrm>
            <a:off x="152400" y="1676400"/>
            <a:ext cx="8848164" cy="3581400"/>
          </a:xfrm>
          <a:prstGeom prst="rect">
            <a:avLst/>
          </a:prstGeom>
          <a:noFill/>
          <a:ln w="9525">
            <a:noFill/>
            <a:miter lim="800000"/>
            <a:headEnd/>
            <a:tailEnd/>
          </a:ln>
        </p:spPr>
      </p:pic>
      <p:sp>
        <p:nvSpPr>
          <p:cNvPr id="11" name="TextBox 10"/>
          <p:cNvSpPr txBox="1"/>
          <p:nvPr/>
        </p:nvSpPr>
        <p:spPr>
          <a:xfrm>
            <a:off x="457201" y="5486400"/>
            <a:ext cx="8077200" cy="646331"/>
          </a:xfrm>
          <a:prstGeom prst="rect">
            <a:avLst/>
          </a:prstGeom>
          <a:noFill/>
        </p:spPr>
        <p:txBody>
          <a:bodyPr wrap="square" rtlCol="0">
            <a:spAutoFit/>
          </a:bodyPr>
          <a:lstStyle/>
          <a:p>
            <a:r>
              <a:rPr lang="en-US" b="1" dirty="0" smtClean="0">
                <a:latin typeface="Book Antiqua" pitchFamily="18" charset="0"/>
              </a:rPr>
              <a:t>Distance calculator</a:t>
            </a:r>
          </a:p>
          <a:p>
            <a:r>
              <a:rPr lang="en-US" dirty="0" smtClean="0">
                <a:latin typeface="Book Antiqua" pitchFamily="18" charset="0"/>
                <a:hlinkClick r:id="rId5"/>
              </a:rPr>
              <a:t>http://ec.europa.eu/programmes/erasmus-plus/tools/distance_en.htm</a:t>
            </a:r>
            <a:r>
              <a:rPr lang="en-US" dirty="0" smtClean="0">
                <a:latin typeface="Book Antiqua" pitchFamily="18" charset="0"/>
              </a:rPr>
              <a:t>  </a:t>
            </a:r>
            <a:endParaRPr lang="en-US" dirty="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b="1" dirty="0" smtClean="0">
                <a:solidFill>
                  <a:srgbClr val="002060"/>
                </a:solidFill>
                <a:latin typeface="Book Antiqua" panose="02040602050305030304" pitchFamily="18" charset="0"/>
              </a:rPr>
              <a:t>Modification of the mobility scheme</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25</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228600" y="1600200"/>
            <a:ext cx="8763000" cy="4495800"/>
          </a:xfrm>
        </p:spPr>
        <p:txBody>
          <a:bodyPr>
            <a:normAutofit/>
          </a:bodyPr>
          <a:lstStyle/>
          <a:p>
            <a:pPr marL="0" indent="0">
              <a:spcBef>
                <a:spcPts val="1800"/>
              </a:spcBef>
              <a:buNone/>
            </a:pPr>
            <a:r>
              <a:rPr lang="en-US" sz="2300" dirty="0" smtClean="0">
                <a:latin typeface="Book Antiqua" pitchFamily="18" charset="0"/>
              </a:rPr>
              <a:t>Regardless of the duration, the </a:t>
            </a:r>
            <a:r>
              <a:rPr lang="en-US" sz="2300" b="1" dirty="0" smtClean="0">
                <a:latin typeface="Book Antiqua" pitchFamily="18" charset="0"/>
              </a:rPr>
              <a:t>minimum number </a:t>
            </a:r>
            <a:r>
              <a:rPr lang="en-US" sz="2300" dirty="0" smtClean="0">
                <a:latin typeface="Book Antiqua" pitchFamily="18" charset="0"/>
              </a:rPr>
              <a:t>of students and staff members from Partner Countries and </a:t>
            </a:r>
            <a:r>
              <a:rPr lang="en-US" sz="2300" dirty="0" err="1" smtClean="0">
                <a:latin typeface="Book Antiqua" pitchFamily="18" charset="0"/>
              </a:rPr>
              <a:t>Programme</a:t>
            </a:r>
            <a:r>
              <a:rPr lang="en-US" sz="2300" dirty="0" smtClean="0">
                <a:latin typeface="Book Antiqua" pitchFamily="18" charset="0"/>
              </a:rPr>
              <a:t> Countries as foreseen in the original proposal </a:t>
            </a:r>
            <a:r>
              <a:rPr lang="en-US" sz="2300" b="1" dirty="0" smtClean="0">
                <a:latin typeface="Book Antiqua" pitchFamily="18" charset="0"/>
              </a:rPr>
              <a:t>must be respected</a:t>
            </a:r>
            <a:r>
              <a:rPr lang="en-US" sz="2300" dirty="0" smtClean="0">
                <a:latin typeface="Book Antiqua" pitchFamily="18" charset="0"/>
              </a:rPr>
              <a:t>!</a:t>
            </a:r>
          </a:p>
          <a:p>
            <a:pPr marL="0" indent="0">
              <a:spcBef>
                <a:spcPts val="1800"/>
              </a:spcBef>
              <a:buNone/>
            </a:pPr>
            <a:r>
              <a:rPr lang="en-US" sz="2300" dirty="0" smtClean="0">
                <a:latin typeface="Book Antiqua" pitchFamily="18" charset="0"/>
              </a:rPr>
              <a:t>The figures and the budget allocation for each of the 4 categories are indicated in the Estimated Budget of the Action, Annex III of the CBHE Grant Agreement (GA). Modification is allowed if:  </a:t>
            </a:r>
            <a:r>
              <a:rPr lang="en-US" sz="2400" dirty="0" smtClean="0">
                <a:latin typeface="Book Antiqua" pitchFamily="18" charset="0"/>
              </a:rPr>
              <a:t> </a:t>
            </a:r>
            <a:endParaRPr lang="en-US" sz="2400" b="1" u="sng" dirty="0" smtClean="0">
              <a:latin typeface="Book Antiqua" pitchFamily="18" charset="0"/>
            </a:endParaRPr>
          </a:p>
          <a:p>
            <a:pPr marL="137160" indent="-137160">
              <a:spcBef>
                <a:spcPts val="1200"/>
              </a:spcBef>
            </a:pPr>
            <a:r>
              <a:rPr lang="en-US" sz="2400" dirty="0" smtClean="0">
                <a:latin typeface="Book Antiqua" pitchFamily="18" charset="0"/>
              </a:rPr>
              <a:t>it does not affect the minimum number of </a:t>
            </a:r>
            <a:r>
              <a:rPr lang="en-US" sz="2400" dirty="0" err="1" smtClean="0">
                <a:latin typeface="Book Antiqua" pitchFamily="18" charset="0"/>
              </a:rPr>
              <a:t>mobilities</a:t>
            </a:r>
            <a:r>
              <a:rPr lang="en-US" sz="2400" dirty="0" smtClean="0">
                <a:latin typeface="Book Antiqua" pitchFamily="18" charset="0"/>
              </a:rPr>
              <a:t> foreseen</a:t>
            </a:r>
          </a:p>
          <a:p>
            <a:pPr marL="137160" indent="-137160">
              <a:spcBef>
                <a:spcPts val="1200"/>
              </a:spcBef>
            </a:pPr>
            <a:r>
              <a:rPr lang="en-US" sz="2400" dirty="0" smtClean="0">
                <a:latin typeface="Book Antiqua" pitchFamily="18" charset="0"/>
              </a:rPr>
              <a:t>the change in the amount of the budget indicated in the GA for one or more mobility categories does not exceed 10%, and</a:t>
            </a:r>
          </a:p>
          <a:p>
            <a:pPr marL="137160" indent="-137160">
              <a:spcBef>
                <a:spcPts val="1200"/>
              </a:spcBef>
            </a:pPr>
            <a:r>
              <a:rPr lang="en-US" sz="2400" dirty="0" smtClean="0">
                <a:latin typeface="Book Antiqua" pitchFamily="18" charset="0"/>
              </a:rPr>
              <a:t>the total estimated budget indicated in the GA is not exceeded </a:t>
            </a: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b="1" dirty="0" smtClean="0">
                <a:solidFill>
                  <a:srgbClr val="002060"/>
                </a:solidFill>
                <a:latin typeface="Book Antiqua" panose="02040602050305030304" pitchFamily="18" charset="0"/>
              </a:rPr>
              <a:t>Documents inventory</a:t>
            </a:r>
            <a:endParaRPr lang="bs-Latn-BA" sz="3600" b="1"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26</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7170" name="Picture 2"/>
          <p:cNvPicPr>
            <a:picLocks noChangeAspect="1" noChangeArrowheads="1"/>
          </p:cNvPicPr>
          <p:nvPr/>
        </p:nvPicPr>
        <p:blipFill>
          <a:blip r:embed="rId4" cstate="print"/>
          <a:srcRect l="4366" t="28169" r="3944" b="12676"/>
          <a:stretch>
            <a:fillRect/>
          </a:stretch>
        </p:blipFill>
        <p:spPr bwMode="auto">
          <a:xfrm>
            <a:off x="152400" y="1295400"/>
            <a:ext cx="8839200" cy="4419600"/>
          </a:xfrm>
          <a:prstGeom prst="rect">
            <a:avLst/>
          </a:prstGeom>
          <a:noFill/>
          <a:ln w="9525">
            <a:noFill/>
            <a:miter lim="800000"/>
            <a:headEnd/>
            <a:tailEnd/>
          </a:ln>
        </p:spPr>
      </p:pic>
      <p:sp>
        <p:nvSpPr>
          <p:cNvPr id="11" name="Rectangle 10"/>
          <p:cNvSpPr/>
          <p:nvPr/>
        </p:nvSpPr>
        <p:spPr>
          <a:xfrm>
            <a:off x="152400" y="5791200"/>
            <a:ext cx="8763000" cy="646331"/>
          </a:xfrm>
          <a:prstGeom prst="rect">
            <a:avLst/>
          </a:prstGeom>
        </p:spPr>
        <p:txBody>
          <a:bodyPr wrap="square">
            <a:spAutoFit/>
          </a:bodyPr>
          <a:lstStyle/>
          <a:p>
            <a:r>
              <a:rPr lang="en-US" dirty="0" smtClean="0">
                <a:latin typeface="Book Antiqua" pitchFamily="18" charset="0"/>
                <a:hlinkClick r:id="rId5"/>
              </a:rPr>
              <a:t>https://eacea.ec.europa.eu/erasmus-plus/beneficiaries-space/capacity-building-in-higher-education_en</a:t>
            </a:r>
            <a:endParaRPr lang="en-US" dirty="0"/>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749300"/>
          </a:xfrm>
        </p:spPr>
        <p:txBody>
          <a:bodyPr>
            <a:normAutofit/>
          </a:bodyPr>
          <a:lstStyle/>
          <a:p>
            <a:r>
              <a:rPr lang="en-US" sz="3600" b="1" dirty="0" smtClean="0">
                <a:solidFill>
                  <a:srgbClr val="002060"/>
                </a:solidFill>
                <a:latin typeface="Book Antiqua" panose="02040602050305030304" pitchFamily="18" charset="0"/>
              </a:rPr>
              <a:t>EACEA Mobility Tool</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27</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1" name="Content Placeholder 10"/>
          <p:cNvSpPr>
            <a:spLocks noGrp="1"/>
          </p:cNvSpPr>
          <p:nvPr>
            <p:ph idx="1"/>
          </p:nvPr>
        </p:nvSpPr>
        <p:spPr>
          <a:xfrm>
            <a:off x="228600" y="1600200"/>
            <a:ext cx="8763000" cy="4724400"/>
          </a:xfrm>
        </p:spPr>
        <p:txBody>
          <a:bodyPr>
            <a:normAutofit/>
          </a:bodyPr>
          <a:lstStyle/>
          <a:p>
            <a:pPr marL="0" indent="0">
              <a:spcBef>
                <a:spcPts val="1800"/>
              </a:spcBef>
              <a:buNone/>
            </a:pPr>
            <a:r>
              <a:rPr lang="en-US" sz="2300" dirty="0" smtClean="0">
                <a:latin typeface="Book Antiqua" pitchFamily="18" charset="0"/>
              </a:rPr>
              <a:t>A database aimed at helping the coordinators in the management of the individual mobility (i.e. in keeping information on candidates’ activities, mobility tracks, credits earned, amounts received) and providing the automated reports.</a:t>
            </a:r>
            <a:endParaRPr lang="en-US" sz="2300" dirty="0" smtClean="0">
              <a:latin typeface="Book Antiqua" pitchFamily="18" charset="0"/>
            </a:endParaRPr>
          </a:p>
          <a:p>
            <a:pPr marL="0" indent="0">
              <a:spcBef>
                <a:spcPts val="1800"/>
              </a:spcBef>
              <a:buNone/>
            </a:pPr>
            <a:r>
              <a:rPr lang="en-US" sz="2300" dirty="0" smtClean="0">
                <a:latin typeface="Book Antiqua" pitchFamily="18" charset="0"/>
              </a:rPr>
              <a:t>Shortly after selection, coordinator must encode information on participant and the type of mobility activities to be carried out into the EACEA Mobility Tool.</a:t>
            </a:r>
          </a:p>
          <a:p>
            <a:pPr marL="0" indent="0">
              <a:spcBef>
                <a:spcPts val="1800"/>
              </a:spcBef>
              <a:buNone/>
            </a:pPr>
            <a:r>
              <a:rPr lang="en-US" sz="2300" dirty="0" smtClean="0">
                <a:latin typeface="Book Antiqua" pitchFamily="18" charset="0"/>
              </a:rPr>
              <a:t>Coordinator must update the tool regularly</a:t>
            </a:r>
          </a:p>
          <a:p>
            <a:pPr marL="0" indent="0">
              <a:spcBef>
                <a:spcPts val="0"/>
              </a:spcBef>
              <a:buNone/>
            </a:pPr>
            <a:r>
              <a:rPr lang="en-US" sz="2300" dirty="0" smtClean="0">
                <a:latin typeface="Book Antiqua" pitchFamily="18" charset="0"/>
              </a:rPr>
              <a:t>	</a:t>
            </a:r>
            <a:r>
              <a:rPr lang="en-US" sz="2300" dirty="0" smtClean="0">
                <a:latin typeface="Book Antiqua" pitchFamily="18" charset="0"/>
              </a:rPr>
              <a:t>to ease the management</a:t>
            </a:r>
          </a:p>
          <a:p>
            <a:pPr marL="0" indent="0">
              <a:spcBef>
                <a:spcPts val="0"/>
              </a:spcBef>
              <a:buNone/>
            </a:pPr>
            <a:r>
              <a:rPr lang="en-US" sz="2300" dirty="0" smtClean="0">
                <a:latin typeface="Book Antiqua" pitchFamily="18" charset="0"/>
              </a:rPr>
              <a:t>	</a:t>
            </a:r>
            <a:r>
              <a:rPr lang="en-US" sz="2300" dirty="0" smtClean="0">
                <a:latin typeface="Book Antiqua" pitchFamily="18" charset="0"/>
              </a:rPr>
              <a:t>for statistical analysis and quantitative </a:t>
            </a:r>
            <a:r>
              <a:rPr lang="en-US" sz="2300" dirty="0" err="1" smtClean="0">
                <a:latin typeface="Book Antiqua" pitchFamily="18" charset="0"/>
              </a:rPr>
              <a:t>assesments</a:t>
            </a:r>
            <a:r>
              <a:rPr lang="en-US" sz="2400" dirty="0" smtClean="0">
                <a:latin typeface="Book Antiqua" pitchFamily="18" charset="0"/>
              </a:rPr>
              <a:t> </a:t>
            </a:r>
          </a:p>
          <a:p>
            <a:pPr marL="0" indent="0">
              <a:spcBef>
                <a:spcPts val="1800"/>
              </a:spcBef>
              <a:buNone/>
            </a:pPr>
            <a:r>
              <a:rPr lang="en-US" sz="2400" dirty="0" smtClean="0">
                <a:latin typeface="Book Antiqua" pitchFamily="18" charset="0"/>
              </a:rPr>
              <a:t>Link</a:t>
            </a:r>
            <a:r>
              <a:rPr lang="en-US" sz="2400" dirty="0" smtClean="0">
                <a:latin typeface="Book Antiqua" pitchFamily="18" charset="0"/>
              </a:rPr>
              <a:t>: </a:t>
            </a:r>
            <a:r>
              <a:rPr lang="en-US" sz="2400" dirty="0" smtClean="0">
                <a:latin typeface="Book Antiqua" pitchFamily="18" charset="0"/>
                <a:hlinkClick r:id="rId4"/>
              </a:rPr>
              <a:t>https://eacea.ec.europa.eu/mobility</a:t>
            </a:r>
            <a:r>
              <a:rPr lang="en-US" sz="2400" dirty="0" smtClean="0">
                <a:latin typeface="Book Antiqua" pitchFamily="18" charset="0"/>
                <a:hlinkClick r:id="rId4"/>
              </a:rPr>
              <a:t>/</a:t>
            </a:r>
            <a:r>
              <a:rPr lang="en-US" sz="2400" dirty="0" smtClean="0">
                <a:latin typeface="Book Antiqua" pitchFamily="18" charset="0"/>
              </a:rPr>
              <a:t>  </a:t>
            </a:r>
            <a:endParaRPr lang="en-US" sz="2400" dirty="0" smtClean="0">
              <a:latin typeface="Book Antiqua"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620000" cy="749300"/>
          </a:xfrm>
        </p:spPr>
        <p:txBody>
          <a:bodyPr>
            <a:noAutofit/>
          </a:bodyPr>
          <a:lstStyle/>
          <a:p>
            <a:r>
              <a:rPr lang="en-US" sz="4800" b="1" dirty="0" smtClean="0">
                <a:solidFill>
                  <a:schemeClr val="accent2">
                    <a:lumMod val="50000"/>
                  </a:schemeClr>
                </a:solidFill>
                <a:latin typeface="Book Antiqua" panose="02040602050305030304" pitchFamily="18" charset="0"/>
              </a:rPr>
              <a:t>Thank you!</a:t>
            </a:r>
            <a:endParaRPr lang="bs-Latn-BA" sz="4800" dirty="0">
              <a:solidFill>
                <a:schemeClr val="accent2">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28</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3" name="Subtitle 2"/>
          <p:cNvSpPr txBox="1">
            <a:spLocks/>
          </p:cNvSpPr>
          <p:nvPr/>
        </p:nvSpPr>
        <p:spPr>
          <a:xfrm>
            <a:off x="1371600" y="685800"/>
            <a:ext cx="64008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sr-Latn-BA" sz="4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Book Antiqua" panose="02040602050305030304" pitchFamily="18" charset="0"/>
                <a:ea typeface="+mn-ea"/>
                <a:cs typeface="+mn-cs"/>
              </a:rPr>
              <a:t>Special Mobility Strand</a:t>
            </a:r>
            <a:endParaRPr kumimoji="0" lang="bs-Latn-BA" sz="40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fontScale="90000"/>
          </a:bodyPr>
          <a:lstStyle/>
          <a:p>
            <a:r>
              <a:rPr lang="bs-Latn-BA" sz="3600" b="1" dirty="0" smtClean="0">
                <a:solidFill>
                  <a:srgbClr val="002060"/>
                </a:solidFill>
                <a:latin typeface="Book Antiqua" panose="02040602050305030304" pitchFamily="18" charset="0"/>
              </a:rPr>
              <a:t>Special Mobility Strand</a:t>
            </a:r>
            <a:r>
              <a:rPr lang="en-US" sz="3600" b="1" dirty="0" smtClean="0">
                <a:solidFill>
                  <a:srgbClr val="002060"/>
                </a:solidFill>
                <a:latin typeface="Book Antiqua" panose="02040602050305030304" pitchFamily="18" charset="0"/>
              </a:rPr>
              <a:t> (SMS) </a:t>
            </a:r>
            <a:r>
              <a:rPr lang="en-US" sz="3600" dirty="0" smtClean="0">
                <a:solidFill>
                  <a:srgbClr val="002060"/>
                </a:solidFill>
                <a:latin typeface="Book Antiqua" panose="02040602050305030304" pitchFamily="18" charset="0"/>
              </a:rPr>
              <a:t>– </a:t>
            </a:r>
            <a:r>
              <a:rPr lang="en-US" sz="3600" dirty="0" smtClean="0">
                <a:solidFill>
                  <a:schemeClr val="accent6">
                    <a:lumMod val="50000"/>
                  </a:schemeClr>
                </a:solidFill>
                <a:latin typeface="Book Antiqua" panose="02040602050305030304" pitchFamily="18" charset="0"/>
              </a:rPr>
              <a:t>what is it</a:t>
            </a:r>
            <a:r>
              <a:rPr lang="bs-Latn-BA" sz="3600" dirty="0" smtClean="0">
                <a:solidFill>
                  <a:schemeClr val="accent6">
                    <a:lumMod val="50000"/>
                  </a:schemeClr>
                </a:solidFill>
                <a:latin typeface="Book Antiqua" panose="02040602050305030304" pitchFamily="18" charset="0"/>
              </a:rPr>
              <a:t>?</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74837"/>
            <a:ext cx="8229600" cy="4525963"/>
          </a:xfrm>
        </p:spPr>
        <p:txBody>
          <a:bodyPr/>
          <a:lstStyle/>
          <a:p>
            <a:r>
              <a:rPr lang="en-US" sz="2800" dirty="0" smtClean="0">
                <a:latin typeface="Book Antiqua" panose="02040602050305030304" pitchFamily="18" charset="0"/>
              </a:rPr>
              <a:t>Additional </a:t>
            </a:r>
            <a:r>
              <a:rPr lang="sr-Latn-RS" sz="2800" dirty="0" smtClean="0">
                <a:latin typeface="Book Antiqua" panose="02040602050305030304" pitchFamily="18" charset="0"/>
              </a:rPr>
              <a:t>EU </a:t>
            </a:r>
            <a:r>
              <a:rPr lang="en-US" sz="2800" dirty="0" smtClean="0">
                <a:latin typeface="Book Antiqua" panose="02040602050305030304" pitchFamily="18" charset="0"/>
              </a:rPr>
              <a:t>support</a:t>
            </a:r>
            <a:r>
              <a:rPr lang="sr-Latn-RS" sz="2800" dirty="0" smtClean="0">
                <a:latin typeface="Book Antiqua" panose="02040602050305030304" pitchFamily="18" charset="0"/>
              </a:rPr>
              <a:t> </a:t>
            </a:r>
            <a:r>
              <a:rPr lang="en-US" sz="2800" dirty="0" smtClean="0">
                <a:latin typeface="Book Antiqua" panose="02040602050305030304" pitchFamily="18" charset="0"/>
              </a:rPr>
              <a:t>to </a:t>
            </a:r>
            <a:r>
              <a:rPr lang="en-US" sz="2800" dirty="0">
                <a:latin typeface="Book Antiqua" panose="02040602050305030304" pitchFamily="18" charset="0"/>
              </a:rPr>
              <a:t>the selected Erasmus+ </a:t>
            </a:r>
            <a:r>
              <a:rPr lang="en-US" sz="2800" dirty="0" smtClean="0">
                <a:latin typeface="Book Antiqua" panose="02040602050305030304" pitchFamily="18" charset="0"/>
              </a:rPr>
              <a:t>CBHE </a:t>
            </a:r>
            <a:r>
              <a:rPr lang="en-US" sz="2800" dirty="0">
                <a:latin typeface="Book Antiqua" panose="02040602050305030304" pitchFamily="18" charset="0"/>
              </a:rPr>
              <a:t>Joint and Structural projects </a:t>
            </a:r>
            <a:r>
              <a:rPr lang="en-US" sz="2800" dirty="0" smtClean="0">
                <a:latin typeface="Book Antiqua" panose="02040602050305030304" pitchFamily="18" charset="0"/>
              </a:rPr>
              <a:t>to </a:t>
            </a:r>
            <a:r>
              <a:rPr lang="en-US" sz="2800" dirty="0">
                <a:latin typeface="Book Antiqua" panose="02040602050305030304" pitchFamily="18" charset="0"/>
              </a:rPr>
              <a:t>finance international mobility of students and staff for studying, training and </a:t>
            </a:r>
            <a:r>
              <a:rPr lang="en-US" sz="2800" dirty="0" smtClean="0">
                <a:latin typeface="Book Antiqua" panose="02040602050305030304" pitchFamily="18" charset="0"/>
              </a:rPr>
              <a:t>teaching</a:t>
            </a:r>
            <a:r>
              <a:rPr lang="sr-Latn-RS" sz="2800" dirty="0" smtClean="0">
                <a:latin typeface="Book Antiqua" panose="02040602050305030304" pitchFamily="18" charset="0"/>
              </a:rPr>
              <a:t> purposes</a:t>
            </a:r>
            <a:endParaRPr lang="en-US" sz="2800" dirty="0" smtClean="0">
              <a:latin typeface="Book Antiqua" panose="02040602050305030304" pitchFamily="18" charset="0"/>
            </a:endParaRPr>
          </a:p>
          <a:p>
            <a:endParaRPr lang="en-US" sz="2800" dirty="0" smtClean="0">
              <a:latin typeface="Book Antiqua" panose="02040602050305030304" pitchFamily="18" charset="0"/>
            </a:endParaRPr>
          </a:p>
          <a:p>
            <a:r>
              <a:rPr lang="en-US" sz="2800" dirty="0" smtClean="0">
                <a:latin typeface="Book Antiqua" panose="02040602050305030304" pitchFamily="18" charset="0"/>
              </a:rPr>
              <a:t>SMS </a:t>
            </a:r>
            <a:r>
              <a:rPr lang="en-US" sz="2800" b="1" dirty="0" smtClean="0">
                <a:solidFill>
                  <a:srgbClr val="C00000"/>
                </a:solidFill>
                <a:latin typeface="Book Antiqua" panose="02040602050305030304" pitchFamily="18" charset="0"/>
              </a:rPr>
              <a:t>must be</a:t>
            </a:r>
            <a:r>
              <a:rPr lang="en-US" sz="2800" dirty="0" smtClean="0">
                <a:solidFill>
                  <a:srgbClr val="C00000"/>
                </a:solidFill>
                <a:latin typeface="Book Antiqua" panose="02040602050305030304" pitchFamily="18" charset="0"/>
              </a:rPr>
              <a:t> </a:t>
            </a:r>
            <a:r>
              <a:rPr lang="en-US" sz="2800" dirty="0" smtClean="0">
                <a:latin typeface="Book Antiqua" panose="02040602050305030304" pitchFamily="18" charset="0"/>
              </a:rPr>
              <a:t>instrumental to the objectives of the project  </a:t>
            </a:r>
            <a:endParaRPr lang="sr-Latn-RS" sz="2800" dirty="0" smtClean="0">
              <a:latin typeface="Book Antiqua" panose="02040602050305030304" pitchFamily="18" charset="0"/>
            </a:endParaRPr>
          </a:p>
          <a:p>
            <a:endParaRPr lang="en-US" sz="2800" dirty="0" smtClean="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fontScale="90000"/>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leading principles and instructions </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p:txBody>
          <a:bodyPr/>
          <a:lstStyle/>
          <a:p>
            <a:endParaRPr lang="en-US" sz="2800" dirty="0" smtClean="0">
              <a:latin typeface="Book Antiqua" panose="02040602050305030304" pitchFamily="18" charset="0"/>
            </a:endParaRPr>
          </a:p>
          <a:p>
            <a:endParaRPr lang="en-US" dirty="0">
              <a:latin typeface="Book Antiqua" panose="02040602050305030304" pitchFamily="18" charset="0"/>
            </a:endParaRPr>
          </a:p>
        </p:txBody>
      </p:sp>
      <p:pic>
        <p:nvPicPr>
          <p:cNvPr id="11" name="Picture 2"/>
          <p:cNvPicPr>
            <a:picLocks noChangeAspect="1" noChangeArrowheads="1"/>
          </p:cNvPicPr>
          <p:nvPr/>
        </p:nvPicPr>
        <p:blipFill>
          <a:blip r:embed="rId4" cstate="print"/>
          <a:srcRect l="8163" t="3238" r="8163" b="8736"/>
          <a:stretch>
            <a:fillRect/>
          </a:stretch>
        </p:blipFill>
        <p:spPr bwMode="auto">
          <a:xfrm>
            <a:off x="2743200" y="1302835"/>
            <a:ext cx="3733800" cy="5555165"/>
          </a:xfrm>
          <a:prstGeom prst="rect">
            <a:avLst/>
          </a:prstGeom>
          <a:noFill/>
          <a:ln w="9525">
            <a:noFill/>
            <a:miter lim="800000"/>
            <a:headEnd/>
            <a:tailEnd/>
          </a:ln>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eligible countries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74837"/>
            <a:ext cx="8229600" cy="4525963"/>
          </a:xfrm>
        </p:spPr>
        <p:txBody>
          <a:bodyPr/>
          <a:lstStyle/>
          <a:p>
            <a:r>
              <a:rPr lang="en-US" sz="2800" dirty="0" smtClean="0">
                <a:latin typeface="Book Antiqua" panose="02040602050305030304" pitchFamily="18" charset="0"/>
              </a:rPr>
              <a:t>SMS targets exclusively </a:t>
            </a:r>
            <a:r>
              <a:rPr lang="en-US" sz="2800" dirty="0" smtClean="0">
                <a:solidFill>
                  <a:srgbClr val="C00000"/>
                </a:solidFill>
                <a:latin typeface="Book Antiqua" panose="02040602050305030304" pitchFamily="18" charset="0"/>
              </a:rPr>
              <a:t>three</a:t>
            </a:r>
            <a:r>
              <a:rPr lang="en-US" sz="2800" dirty="0" smtClean="0">
                <a:latin typeface="Book Antiqua" panose="02040602050305030304" pitchFamily="18" charset="0"/>
              </a:rPr>
              <a:t> specific regions: Western Balkans, Eastern European Countries and South-Mediterranean Countries (Regions 1, 2, and 3)</a:t>
            </a:r>
          </a:p>
          <a:p>
            <a:endParaRPr lang="en-US" sz="2800" dirty="0" smtClean="0">
              <a:latin typeface="Book Antiqua" panose="02040602050305030304" pitchFamily="18" charset="0"/>
            </a:endParaRPr>
          </a:p>
          <a:p>
            <a:r>
              <a:rPr lang="en-US" sz="2800" dirty="0" smtClean="0">
                <a:latin typeface="Book Antiqua" panose="02040602050305030304" pitchFamily="18" charset="0"/>
              </a:rPr>
              <a:t>SMS will only contribute to the mobility related activities involving the above eligible Partner Countries and the </a:t>
            </a:r>
            <a:r>
              <a:rPr lang="en-US" sz="2800" dirty="0" err="1" smtClean="0">
                <a:latin typeface="Book Antiqua" panose="02040602050305030304" pitchFamily="18" charset="0"/>
              </a:rPr>
              <a:t>Programme</a:t>
            </a:r>
            <a:r>
              <a:rPr lang="en-US" sz="2800" dirty="0" smtClean="0">
                <a:latin typeface="Book Antiqua" panose="02040602050305030304" pitchFamily="18" charset="0"/>
              </a:rPr>
              <a:t> Countries included in the project partnership</a:t>
            </a:r>
            <a:endParaRPr lang="sr-Latn-RS" sz="2800" dirty="0" smtClean="0">
              <a:latin typeface="Book Antiqua" panose="02040602050305030304" pitchFamily="18" charset="0"/>
            </a:endParaRPr>
          </a:p>
          <a:p>
            <a:endParaRPr lang="en-US" sz="2800" dirty="0" smtClean="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who can benefit? </a:t>
            </a:r>
            <a:r>
              <a:rPr lang="en-US" sz="3600" dirty="0" smtClean="0">
                <a:solidFill>
                  <a:srgbClr val="00B050"/>
                </a:solidFill>
                <a:latin typeface="Book Antiqua" panose="02040602050305030304" pitchFamily="18" charset="0"/>
              </a:rPr>
              <a:t>The students</a:t>
            </a:r>
            <a:endParaRPr lang="bs-Latn-BA" sz="3600" dirty="0">
              <a:solidFill>
                <a:srgbClr val="00B05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28800"/>
            <a:ext cx="8229600" cy="4525963"/>
          </a:xfrm>
        </p:spPr>
        <p:txBody>
          <a:bodyPr/>
          <a:lstStyle/>
          <a:p>
            <a:r>
              <a:rPr lang="en-US" sz="2800" dirty="0" smtClean="0">
                <a:latin typeface="Book Antiqua" panose="02040602050305030304" pitchFamily="18" charset="0"/>
              </a:rPr>
              <a:t>Students must be registered in a HEI involved in the selected CBHE project and must be enrolled at least in the second year of undergraduate studies (for study mobility)</a:t>
            </a:r>
          </a:p>
          <a:p>
            <a:pPr>
              <a:buNone/>
            </a:pPr>
            <a:r>
              <a:rPr lang="en-US" sz="2800" dirty="0" smtClean="0">
                <a:latin typeface="Book Antiqua" panose="02040602050305030304" pitchFamily="18" charset="0"/>
              </a:rPr>
              <a:t>		</a:t>
            </a:r>
          </a:p>
          <a:p>
            <a:pPr>
              <a:buNone/>
            </a:pPr>
            <a:r>
              <a:rPr lang="en-US" sz="2000" dirty="0" smtClean="0">
                <a:latin typeface="Book Antiqua" panose="02040602050305030304" pitchFamily="18" charset="0"/>
              </a:rPr>
              <a:t>			Eligible flow of the students’ mobility</a:t>
            </a:r>
          </a:p>
          <a:p>
            <a:pPr>
              <a:buNone/>
            </a:pPr>
            <a:endParaRPr lang="en-US" sz="2800" dirty="0" smtClean="0">
              <a:latin typeface="Book Antiqua" panose="02040602050305030304" pitchFamily="18" charset="0"/>
            </a:endParaRPr>
          </a:p>
          <a:p>
            <a:endParaRPr lang="en-US" dirty="0">
              <a:latin typeface="Book Antiqua" panose="02040602050305030304" pitchFamily="18" charset="0"/>
            </a:endParaRPr>
          </a:p>
        </p:txBody>
      </p:sp>
      <p:graphicFrame>
        <p:nvGraphicFramePr>
          <p:cNvPr id="11" name="Table 10"/>
          <p:cNvGraphicFramePr>
            <a:graphicFrameLocks noGrp="1"/>
          </p:cNvGraphicFramePr>
          <p:nvPr/>
        </p:nvGraphicFramePr>
        <p:xfrm>
          <a:off x="762000" y="4561840"/>
          <a:ext cx="7924800" cy="1381760"/>
        </p:xfrm>
        <a:graphic>
          <a:graphicData uri="http://schemas.openxmlformats.org/drawingml/2006/table">
            <a:tbl>
              <a:tblPr firstRow="1" bandRow="1">
                <a:tableStyleId>{5C22544A-7EE6-4342-B048-85BDC9FD1C3A}</a:tableStyleId>
              </a:tblPr>
              <a:tblGrid>
                <a:gridCol w="1295400"/>
                <a:gridCol w="1524000"/>
                <a:gridCol w="1676400"/>
                <a:gridCol w="1676400"/>
                <a:gridCol w="1752600"/>
              </a:tblGrid>
              <a:tr h="370840">
                <a:tc>
                  <a:txBody>
                    <a:bodyPr/>
                    <a:lstStyle/>
                    <a:p>
                      <a:r>
                        <a:rPr lang="en-US" dirty="0" smtClean="0"/>
                        <a:t>Activities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dirty="0" smtClean="0"/>
                        <a:t>From PC to PC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From PC to </a:t>
                      </a:r>
                      <a:r>
                        <a:rPr lang="en-US" dirty="0" err="1" smtClean="0"/>
                        <a:t>PgC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t>
                      </a:r>
                      <a:r>
                        <a:rPr lang="en-US" dirty="0" err="1" smtClean="0"/>
                        <a:t>PgC</a:t>
                      </a:r>
                      <a:r>
                        <a:rPr lang="en-US" dirty="0" smtClean="0"/>
                        <a:t> to 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t>
                      </a:r>
                      <a:r>
                        <a:rPr lang="en-US" dirty="0" err="1" smtClean="0"/>
                        <a:t>PgC</a:t>
                      </a:r>
                      <a:r>
                        <a:rPr lang="en-US" dirty="0" smtClean="0"/>
                        <a:t> to </a:t>
                      </a:r>
                      <a:r>
                        <a:rPr lang="en-US" dirty="0" err="1" smtClean="0"/>
                        <a:t>PgC</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b="1" kern="1200" dirty="0" smtClean="0">
                          <a:solidFill>
                            <a:schemeClr val="lt1"/>
                          </a:solidFill>
                          <a:latin typeface="+mn-lt"/>
                          <a:ea typeface="+mn-ea"/>
                          <a:cs typeface="+mn-cs"/>
                        </a:rPr>
                        <a:t>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eligible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1" kern="1200" dirty="0" smtClean="0">
                          <a:solidFill>
                            <a:schemeClr val="lt1"/>
                          </a:solidFill>
                          <a:latin typeface="+mn-lt"/>
                          <a:ea typeface="+mn-ea"/>
                          <a:cs typeface="+mn-cs"/>
                        </a:rPr>
                        <a:t>Traineeship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Not</a:t>
                      </a:r>
                      <a:r>
                        <a:rPr lang="en-US" baseline="0" dirty="0" smtClean="0"/>
                        <a:t> eligible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Eligible activities for students</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28800"/>
            <a:ext cx="8229600" cy="4525963"/>
          </a:xfrm>
        </p:spPr>
        <p:txBody>
          <a:bodyPr/>
          <a:lstStyle/>
          <a:p>
            <a:pPr>
              <a:buNone/>
            </a:pPr>
            <a:endParaRPr lang="en-US" sz="2800" dirty="0" smtClean="0">
              <a:latin typeface="Book Antiqua" panose="02040602050305030304" pitchFamily="18" charset="0"/>
            </a:endParaRPr>
          </a:p>
          <a:p>
            <a:pPr>
              <a:buNone/>
            </a:pPr>
            <a:endParaRPr lang="en-US" sz="2800" dirty="0" smtClean="0">
              <a:latin typeface="Book Antiqua" panose="02040602050305030304" pitchFamily="18" charset="0"/>
            </a:endParaRPr>
          </a:p>
          <a:p>
            <a:endParaRPr lang="en-US" dirty="0">
              <a:latin typeface="Book Antiqua" panose="02040602050305030304" pitchFamily="18" charset="0"/>
            </a:endParaRPr>
          </a:p>
        </p:txBody>
      </p:sp>
      <p:graphicFrame>
        <p:nvGraphicFramePr>
          <p:cNvPr id="11" name="Table 10"/>
          <p:cNvGraphicFramePr>
            <a:graphicFrameLocks noGrp="1"/>
          </p:cNvGraphicFramePr>
          <p:nvPr/>
        </p:nvGraphicFramePr>
        <p:xfrm>
          <a:off x="533400" y="2057400"/>
          <a:ext cx="8305799" cy="4130040"/>
        </p:xfrm>
        <a:graphic>
          <a:graphicData uri="http://schemas.openxmlformats.org/drawingml/2006/table">
            <a:tbl>
              <a:tblPr firstRow="1" bandRow="1">
                <a:tableStyleId>{5C22544A-7EE6-4342-B048-85BDC9FD1C3A}</a:tableStyleId>
              </a:tblPr>
              <a:tblGrid>
                <a:gridCol w="1319613"/>
                <a:gridCol w="1804587"/>
                <a:gridCol w="1905000"/>
                <a:gridCol w="3276599"/>
              </a:tblGrid>
              <a:tr h="370840">
                <a:tc>
                  <a:txBody>
                    <a:bodyPr/>
                    <a:lstStyle/>
                    <a:p>
                      <a:r>
                        <a:rPr lang="en-US" dirty="0" smtClean="0"/>
                        <a:t>Purpose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dirty="0" smtClean="0"/>
                        <a:t>Duration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Receiving</a:t>
                      </a:r>
                      <a:r>
                        <a:rPr lang="en-US" baseline="0" dirty="0" smtClean="0"/>
                        <a:t> </a:t>
                      </a:r>
                      <a:r>
                        <a:rPr lang="en-US" baseline="0" dirty="0" err="1" smtClean="0"/>
                        <a:t>organisation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of activities/targets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b="1" kern="1200" dirty="0" smtClean="0">
                          <a:solidFill>
                            <a:schemeClr val="lt1"/>
                          </a:solidFill>
                          <a:latin typeface="+mn-lt"/>
                          <a:ea typeface="+mn-ea"/>
                          <a:cs typeface="+mn-cs"/>
                        </a:rPr>
                        <a:t>Studying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600" b="1" dirty="0" smtClean="0"/>
                        <a:t>Min.</a:t>
                      </a:r>
                      <a:r>
                        <a:rPr lang="en-US" sz="1600" b="1" baseline="0" dirty="0" smtClean="0"/>
                        <a:t> 3 months (or 1 academic  term)  – Max 12 months</a:t>
                      </a:r>
                    </a:p>
                    <a:p>
                      <a:pPr algn="l"/>
                      <a:r>
                        <a:rPr lang="en-US" sz="1600" b="1" baseline="0" dirty="0" smtClean="0"/>
                        <a:t>including a complementary traineeship period, if planned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t>Beneficiary HEI</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en-US" sz="1600" b="1" dirty="0" smtClean="0"/>
                        <a:t>A student may participate in mobility periods totaling up to 12 months maximum per study cycle, independently on the type mobility activities:</a:t>
                      </a:r>
                    </a:p>
                    <a:p>
                      <a:pPr algn="l">
                        <a:spcBef>
                          <a:spcPts val="600"/>
                        </a:spcBef>
                        <a:buFont typeface="Arial" pitchFamily="34" charset="0"/>
                        <a:buChar char="•"/>
                      </a:pPr>
                      <a:r>
                        <a:rPr lang="en-US" sz="1600" b="1" dirty="0" smtClean="0"/>
                        <a:t> during the 1</a:t>
                      </a:r>
                      <a:r>
                        <a:rPr lang="en-US" sz="1600" b="1" baseline="30000" dirty="0" smtClean="0"/>
                        <a:t>st</a:t>
                      </a:r>
                      <a:r>
                        <a:rPr lang="en-US" sz="1600" b="1" dirty="0" smtClean="0"/>
                        <a:t> study cycle (Bachelor</a:t>
                      </a:r>
                      <a:r>
                        <a:rPr lang="en-US" sz="1600" b="1" baseline="0" dirty="0" smtClean="0"/>
                        <a:t> or  equivalent ) including the short-cycle (EQF levels 5 and 6)</a:t>
                      </a:r>
                    </a:p>
                    <a:p>
                      <a:pPr algn="l">
                        <a:spcBef>
                          <a:spcPts val="600"/>
                        </a:spcBef>
                        <a:buFont typeface="Arial" pitchFamily="34" charset="0"/>
                        <a:buChar char="•"/>
                      </a:pPr>
                      <a:r>
                        <a:rPr lang="en-US" sz="1600" b="1" baseline="0" dirty="0" smtClean="0"/>
                        <a:t> during the 2</a:t>
                      </a:r>
                      <a:r>
                        <a:rPr lang="en-US" sz="1600" b="1" baseline="30000" dirty="0" smtClean="0"/>
                        <a:t>nd</a:t>
                      </a:r>
                      <a:r>
                        <a:rPr lang="en-US" sz="1600" b="1" baseline="0" dirty="0" smtClean="0"/>
                        <a:t> study cycle (Master or equivalent  - EQF level 7), and</a:t>
                      </a:r>
                    </a:p>
                    <a:p>
                      <a:pPr algn="l">
                        <a:spcBef>
                          <a:spcPts val="600"/>
                        </a:spcBef>
                        <a:buFont typeface="Arial" pitchFamily="34" charset="0"/>
                        <a:buChar char="•"/>
                      </a:pPr>
                      <a:r>
                        <a:rPr lang="en-US" sz="1600" b="1" baseline="0" dirty="0" smtClean="0"/>
                        <a:t> during the 3</a:t>
                      </a:r>
                      <a:r>
                        <a:rPr lang="en-US" sz="1600" b="1" baseline="30000" dirty="0" smtClean="0"/>
                        <a:t>rd</a:t>
                      </a:r>
                      <a:r>
                        <a:rPr lang="en-US" sz="1600" b="1" baseline="0" dirty="0" smtClean="0"/>
                        <a:t> study cycle as doctoral candidate (doctoral level or EQF level 8) </a:t>
                      </a:r>
                      <a:r>
                        <a:rPr lang="en-US" sz="1600" b="1" dirty="0" smtClean="0"/>
                        <a:t>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1" kern="1200" dirty="0" smtClean="0">
                          <a:solidFill>
                            <a:schemeClr val="lt1"/>
                          </a:solidFill>
                          <a:latin typeface="+mn-lt"/>
                          <a:ea typeface="+mn-ea"/>
                          <a:cs typeface="+mn-cs"/>
                        </a:rPr>
                        <a:t>Traineeship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l"/>
                      <a:r>
                        <a:rPr lang="en-US" sz="1600" b="1" dirty="0" smtClean="0"/>
                        <a:t>2 -12 months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t>Any relevant place (beneficiary or not) in a country involved in the consortium </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who can benefit? </a:t>
            </a:r>
            <a:r>
              <a:rPr lang="en-US" sz="3600" dirty="0" smtClean="0">
                <a:solidFill>
                  <a:schemeClr val="accent2">
                    <a:lumMod val="50000"/>
                  </a:schemeClr>
                </a:solidFill>
                <a:latin typeface="Book Antiqua" panose="02040602050305030304" pitchFamily="18" charset="0"/>
              </a:rPr>
              <a:t>The staff</a:t>
            </a:r>
            <a:endParaRPr lang="bs-Latn-BA" sz="3600" dirty="0">
              <a:solidFill>
                <a:schemeClr val="accent2">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28800"/>
            <a:ext cx="8229600" cy="4525963"/>
          </a:xfrm>
        </p:spPr>
        <p:txBody>
          <a:bodyPr/>
          <a:lstStyle/>
          <a:p>
            <a:r>
              <a:rPr lang="en-US" sz="2800" dirty="0" smtClean="0">
                <a:latin typeface="Book Antiqua" panose="02040602050305030304" pitchFamily="18" charset="0"/>
              </a:rPr>
              <a:t>HEI staff members, both teaching and non-teaching,  and staff members from any other </a:t>
            </a:r>
            <a:r>
              <a:rPr lang="en-US" sz="2800" dirty="0" err="1" smtClean="0">
                <a:latin typeface="Book Antiqua" panose="02040602050305030304" pitchFamily="18" charset="0"/>
              </a:rPr>
              <a:t>organisation</a:t>
            </a:r>
            <a:r>
              <a:rPr lang="en-US" sz="2800" dirty="0" smtClean="0">
                <a:latin typeface="Book Antiqua" panose="02040602050305030304" pitchFamily="18" charset="0"/>
              </a:rPr>
              <a:t>  participating in the CBHE project are eligible to participate in the SMS mobility</a:t>
            </a:r>
          </a:p>
          <a:p>
            <a:endParaRPr lang="en-US" sz="2800" dirty="0" smtClean="0">
              <a:latin typeface="Book Antiqua" panose="02040602050305030304" pitchFamily="18" charset="0"/>
            </a:endParaRPr>
          </a:p>
          <a:p>
            <a:pPr>
              <a:buNone/>
            </a:pPr>
            <a:r>
              <a:rPr lang="en-US" sz="2000" dirty="0" smtClean="0">
                <a:latin typeface="Book Antiqua" panose="02040602050305030304" pitchFamily="18" charset="0"/>
              </a:rPr>
              <a:t>			Eligible flow of the staff mobility</a:t>
            </a:r>
          </a:p>
          <a:p>
            <a:endParaRPr lang="en-US" dirty="0">
              <a:latin typeface="Book Antiqua" panose="02040602050305030304" pitchFamily="18" charset="0"/>
            </a:endParaRPr>
          </a:p>
        </p:txBody>
      </p:sp>
      <p:graphicFrame>
        <p:nvGraphicFramePr>
          <p:cNvPr id="11" name="Table 10"/>
          <p:cNvGraphicFramePr>
            <a:graphicFrameLocks noGrp="1"/>
          </p:cNvGraphicFramePr>
          <p:nvPr/>
        </p:nvGraphicFramePr>
        <p:xfrm>
          <a:off x="685800" y="4572000"/>
          <a:ext cx="7848600" cy="1564640"/>
        </p:xfrm>
        <a:graphic>
          <a:graphicData uri="http://schemas.openxmlformats.org/drawingml/2006/table">
            <a:tbl>
              <a:tblPr firstRow="1" bandRow="1">
                <a:tableStyleId>{5C22544A-7EE6-4342-B048-85BDC9FD1C3A}</a:tableStyleId>
              </a:tblPr>
              <a:tblGrid>
                <a:gridCol w="1156635"/>
                <a:gridCol w="1160571"/>
                <a:gridCol w="1270726"/>
                <a:gridCol w="896983"/>
                <a:gridCol w="896983"/>
                <a:gridCol w="1171302"/>
                <a:gridCol w="1295400"/>
              </a:tblGrid>
              <a:tr h="370840">
                <a:tc>
                  <a:txBody>
                    <a:bodyPr/>
                    <a:lstStyle/>
                    <a:p>
                      <a:r>
                        <a:rPr lang="en-US" dirty="0" smtClean="0"/>
                        <a:t>Activities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smtClean="0"/>
                        <a:t>Staff from beneficiary HEIs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Staff from no HEI beneficiaries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From PC to PC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From PC to </a:t>
                      </a:r>
                      <a:r>
                        <a:rPr lang="en-US" sz="1600" dirty="0" err="1" smtClean="0"/>
                        <a:t>PgC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From </a:t>
                      </a:r>
                      <a:r>
                        <a:rPr lang="en-US" sz="1600" dirty="0" err="1" smtClean="0"/>
                        <a:t>PgC</a:t>
                      </a:r>
                      <a:r>
                        <a:rPr lang="en-US" sz="1600" dirty="0" smtClean="0"/>
                        <a:t> to 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From </a:t>
                      </a:r>
                      <a:r>
                        <a:rPr lang="en-US" sz="1600" dirty="0" err="1" smtClean="0"/>
                        <a:t>PgC</a:t>
                      </a:r>
                      <a:r>
                        <a:rPr lang="en-US" sz="1600" dirty="0" smtClean="0"/>
                        <a:t> to </a:t>
                      </a:r>
                      <a:r>
                        <a:rPr lang="en-US" sz="1600" dirty="0" err="1" smtClean="0"/>
                        <a:t>PgC</a:t>
                      </a:r>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b="1" kern="1200" dirty="0" smtClean="0">
                          <a:solidFill>
                            <a:schemeClr val="lt1"/>
                          </a:solidFill>
                          <a:latin typeface="+mn-lt"/>
                          <a:ea typeface="+mn-ea"/>
                          <a:cs typeface="+mn-cs"/>
                        </a:rPr>
                        <a:t>Teaching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Not</a:t>
                      </a:r>
                      <a:r>
                        <a:rPr lang="en-US" sz="1600" baseline="0" dirty="0" smtClean="0"/>
                        <a:t> eligible</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1" kern="1200" dirty="0" smtClean="0">
                          <a:solidFill>
                            <a:schemeClr val="lt1"/>
                          </a:solidFill>
                          <a:latin typeface="+mn-lt"/>
                          <a:ea typeface="+mn-ea"/>
                          <a:cs typeface="+mn-cs"/>
                        </a:rPr>
                        <a:t>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Not</a:t>
                      </a:r>
                      <a:r>
                        <a:rPr lang="en-US" sz="1600" baseline="0" dirty="0" smtClean="0"/>
                        <a:t> eligible</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Not</a:t>
                      </a:r>
                      <a:r>
                        <a:rPr lang="en-US" sz="1600" baseline="0" dirty="0" smtClean="0"/>
                        <a:t> eligible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t>Not</a:t>
                      </a:r>
                      <a:r>
                        <a:rPr lang="en-US" sz="1600" baseline="0" dirty="0" smtClean="0"/>
                        <a:t> eligible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9300"/>
          </a:xfrm>
        </p:spPr>
        <p:txBody>
          <a:bodyPr>
            <a:normAutofit/>
          </a:bodyPr>
          <a:lstStyle/>
          <a:p>
            <a:r>
              <a:rPr lang="en-US" sz="3600" b="1" dirty="0" smtClean="0">
                <a:solidFill>
                  <a:srgbClr val="002060"/>
                </a:solidFill>
                <a:latin typeface="Book Antiqua" panose="02040602050305030304" pitchFamily="18" charset="0"/>
              </a:rPr>
              <a:t>SMS</a:t>
            </a:r>
            <a:r>
              <a:rPr lang="en-US" sz="3600" dirty="0" smtClean="0">
                <a:solidFill>
                  <a:srgbClr val="002060"/>
                </a:solidFill>
                <a:latin typeface="Book Antiqua" panose="02040602050305030304" pitchFamily="18" charset="0"/>
              </a:rPr>
              <a:t> – </a:t>
            </a:r>
            <a:r>
              <a:rPr lang="en-US" sz="3600" dirty="0" smtClean="0">
                <a:solidFill>
                  <a:schemeClr val="accent6">
                    <a:lumMod val="50000"/>
                  </a:schemeClr>
                </a:solidFill>
                <a:latin typeface="Book Antiqua" panose="02040602050305030304" pitchFamily="18" charset="0"/>
              </a:rPr>
              <a:t>Eligible activities for staff</a:t>
            </a:r>
            <a:endParaRPr lang="bs-Latn-BA" sz="3600" dirty="0">
              <a:solidFill>
                <a:schemeClr val="accent6">
                  <a:lumMod val="50000"/>
                </a:schemeClr>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6" name="Content Placeholder 15"/>
          <p:cNvSpPr>
            <a:spLocks noGrp="1"/>
          </p:cNvSpPr>
          <p:nvPr>
            <p:ph idx="1"/>
          </p:nvPr>
        </p:nvSpPr>
        <p:spPr>
          <a:xfrm>
            <a:off x="457200" y="1828800"/>
            <a:ext cx="8229600" cy="4525963"/>
          </a:xfrm>
        </p:spPr>
        <p:txBody>
          <a:bodyPr/>
          <a:lstStyle/>
          <a:p>
            <a:pPr>
              <a:buNone/>
            </a:pPr>
            <a:endParaRPr lang="en-US" sz="2800" dirty="0" smtClean="0">
              <a:latin typeface="Book Antiqua" panose="02040602050305030304" pitchFamily="18" charset="0"/>
            </a:endParaRPr>
          </a:p>
          <a:p>
            <a:pPr>
              <a:buNone/>
            </a:pPr>
            <a:endParaRPr lang="en-US" sz="2800" dirty="0" smtClean="0">
              <a:latin typeface="Book Antiqua" panose="02040602050305030304" pitchFamily="18" charset="0"/>
            </a:endParaRPr>
          </a:p>
          <a:p>
            <a:endParaRPr lang="en-US" dirty="0">
              <a:latin typeface="Book Antiqua" panose="02040602050305030304" pitchFamily="18" charset="0"/>
            </a:endParaRPr>
          </a:p>
        </p:txBody>
      </p:sp>
      <p:graphicFrame>
        <p:nvGraphicFramePr>
          <p:cNvPr id="11" name="Table 10"/>
          <p:cNvGraphicFramePr>
            <a:graphicFrameLocks noGrp="1"/>
          </p:cNvGraphicFramePr>
          <p:nvPr/>
        </p:nvGraphicFramePr>
        <p:xfrm>
          <a:off x="533400" y="1905000"/>
          <a:ext cx="8305799" cy="4498340"/>
        </p:xfrm>
        <a:graphic>
          <a:graphicData uri="http://schemas.openxmlformats.org/drawingml/2006/table">
            <a:tbl>
              <a:tblPr firstRow="1" bandRow="1">
                <a:tableStyleId>{5C22544A-7EE6-4342-B048-85BDC9FD1C3A}</a:tableStyleId>
              </a:tblPr>
              <a:tblGrid>
                <a:gridCol w="1219200"/>
                <a:gridCol w="1752600"/>
                <a:gridCol w="1676400"/>
                <a:gridCol w="3657599"/>
              </a:tblGrid>
              <a:tr h="370840">
                <a:tc>
                  <a:txBody>
                    <a:bodyPr/>
                    <a:lstStyle/>
                    <a:p>
                      <a:r>
                        <a:rPr lang="en-US" dirty="0" smtClean="0"/>
                        <a:t>Purpose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dirty="0" smtClean="0"/>
                        <a:t>Duration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Receiving</a:t>
                      </a:r>
                      <a:r>
                        <a:rPr lang="en-US" baseline="0" dirty="0" smtClean="0"/>
                        <a:t> </a:t>
                      </a:r>
                      <a:r>
                        <a:rPr lang="en-US" baseline="0" dirty="0" err="1" smtClean="0"/>
                        <a:t>organisation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of activities/targets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180">
                <a:tc>
                  <a:txBody>
                    <a:bodyPr/>
                    <a:lstStyle/>
                    <a:p>
                      <a:r>
                        <a:rPr lang="en-US" sz="1800" b="1" kern="1200" dirty="0" smtClean="0">
                          <a:solidFill>
                            <a:schemeClr val="lt1"/>
                          </a:solidFill>
                          <a:latin typeface="+mn-lt"/>
                          <a:ea typeface="+mn-ea"/>
                          <a:cs typeface="+mn-cs"/>
                        </a:rPr>
                        <a:t>Teaching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rowSpan="2">
                  <a:txBody>
                    <a:bodyPr/>
                    <a:lstStyle/>
                    <a:p>
                      <a:pPr algn="l"/>
                      <a:r>
                        <a:rPr lang="en-US" sz="1600" b="1" dirty="0" smtClean="0"/>
                        <a:t>5 days to 2 </a:t>
                      </a:r>
                      <a:r>
                        <a:rPr lang="en-US" sz="1600" b="1" baseline="0" dirty="0" smtClean="0"/>
                        <a:t>months</a:t>
                      </a:r>
                    </a:p>
                    <a:p>
                      <a:pPr algn="l">
                        <a:buFont typeface="Arial" pitchFamily="34" charset="0"/>
                        <a:buChar char="•"/>
                      </a:pPr>
                      <a:r>
                        <a:rPr lang="en-US" sz="1600" b="1" baseline="0" dirty="0" smtClean="0"/>
                        <a:t> excluding  travel  time</a:t>
                      </a:r>
                    </a:p>
                    <a:p>
                      <a:pPr algn="l">
                        <a:buFont typeface="Arial" pitchFamily="34" charset="0"/>
                        <a:buChar char="•"/>
                      </a:pPr>
                      <a:r>
                        <a:rPr lang="en-US" sz="1600" b="1" baseline="0" dirty="0" smtClean="0"/>
                        <a:t> min 8 hours per week. Number of teaching/training hours for additional incomplete week must be proportional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t>Beneficiary HEI</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t>HEI teaching staff or staff from enterprises to teach at a beneficiary  HEI</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8800">
                <a:tc>
                  <a:txBody>
                    <a:bodyPr/>
                    <a:lstStyle/>
                    <a:p>
                      <a:r>
                        <a:rPr lang="en-US" sz="1800" b="1" kern="1200" dirty="0" smtClean="0">
                          <a:solidFill>
                            <a:schemeClr val="lt1"/>
                          </a:solidFill>
                          <a:latin typeface="+mn-lt"/>
                          <a:ea typeface="+mn-ea"/>
                          <a:cs typeface="+mn-cs"/>
                        </a:rPr>
                        <a:t>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t> Beneficiary HEI</a:t>
                      </a:r>
                      <a:r>
                        <a:rPr lang="en-US" sz="1600" b="1" baseline="0" dirty="0" smtClean="0"/>
                        <a:t> or a</a:t>
                      </a:r>
                      <a:r>
                        <a:rPr lang="en-US" sz="1600" b="1" dirty="0" smtClean="0"/>
                        <a:t>ny relevant </a:t>
                      </a:r>
                      <a:r>
                        <a:rPr lang="en-US" sz="1600" b="1" dirty="0" err="1" smtClean="0"/>
                        <a:t>organisation</a:t>
                      </a:r>
                      <a:r>
                        <a:rPr lang="en-US" sz="1600" b="1" baseline="0" dirty="0" smtClean="0"/>
                        <a:t> involved </a:t>
                      </a:r>
                      <a:r>
                        <a:rPr lang="en-US" sz="1600" b="1" dirty="0" smtClean="0"/>
                        <a:t>in the consortium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baseline="0" dirty="0" smtClean="0"/>
                        <a:t> Destination has to differ from the home country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t>Support of the professional development of HEI teaching</a:t>
                      </a:r>
                      <a:r>
                        <a:rPr lang="en-US" sz="1600" b="1" baseline="0" dirty="0" smtClean="0"/>
                        <a:t> and non-teaching staff:</a:t>
                      </a:r>
                    </a:p>
                    <a:p>
                      <a:pPr marL="342900" indent="-342900">
                        <a:spcBef>
                          <a:spcPts val="600"/>
                        </a:spcBef>
                        <a:buAutoNum type="alphaLcParenR"/>
                      </a:pPr>
                      <a:r>
                        <a:rPr lang="en-US" sz="1600" b="1" baseline="0" dirty="0" smtClean="0"/>
                        <a:t>participation in structured courses, including professionally focused language trainings or training events abroad (conferences excluded)</a:t>
                      </a:r>
                    </a:p>
                    <a:p>
                      <a:pPr marL="342900" indent="-342900">
                        <a:spcBef>
                          <a:spcPts val="600"/>
                        </a:spcBef>
                        <a:buAutoNum type="alphaLcParenR"/>
                      </a:pPr>
                      <a:r>
                        <a:rPr lang="en-US" sz="1600" b="1" baseline="0" dirty="0" smtClean="0"/>
                        <a:t>job shadowing/observation periods/trainings at a beneficiary HEI or at another relevant </a:t>
                      </a:r>
                      <a:r>
                        <a:rPr lang="en-US" sz="1600" b="1" baseline="0" dirty="0" err="1" smtClean="0"/>
                        <a:t>organisation</a:t>
                      </a:r>
                      <a:r>
                        <a:rPr lang="en-US" sz="1600" b="1" baseline="0" dirty="0" smtClean="0"/>
                        <a:t> abroad </a:t>
                      </a:r>
                    </a:p>
                    <a:p>
                      <a:r>
                        <a:rPr lang="en-US" sz="1600" b="1" dirty="0" smtClean="0"/>
                        <a:t>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1914</Words>
  <Application>Microsoft Office PowerPoint</Application>
  <PresentationFormat>On-screen Show (4:3)</PresentationFormat>
  <Paragraphs>273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Development of master curricula for natural disasters risk management in Western Balkan countries</vt:lpstr>
      <vt:lpstr>Presentation Outline</vt:lpstr>
      <vt:lpstr>Special Mobility Strand (SMS) – what is it?</vt:lpstr>
      <vt:lpstr>SMS – leading principles and instructions </vt:lpstr>
      <vt:lpstr>SMS – eligible countries</vt:lpstr>
      <vt:lpstr>SMS – who can benefit? The students</vt:lpstr>
      <vt:lpstr>SMS – Eligible activities for students</vt:lpstr>
      <vt:lpstr>SMS – who can benefit? The staff</vt:lpstr>
      <vt:lpstr>SMS – Eligible activities for staff</vt:lpstr>
      <vt:lpstr>Mobility Scheme – main phases</vt:lpstr>
      <vt:lpstr>Preparation – basic principles</vt:lpstr>
      <vt:lpstr>Preparation – compulsory documents</vt:lpstr>
      <vt:lpstr>Preparation – Inter-institutional agreement</vt:lpstr>
      <vt:lpstr>Preparation – define tasks</vt:lpstr>
      <vt:lpstr>Preparation – Individual Grant Agreement</vt:lpstr>
      <vt:lpstr>Preparation – Learning/Mobility Agreement </vt:lpstr>
      <vt:lpstr>Implementation – basic principles</vt:lpstr>
      <vt:lpstr>Follow-up – basic principles</vt:lpstr>
      <vt:lpstr>Financial Management – basic principles</vt:lpstr>
      <vt:lpstr>Subsistence costs – students and staff </vt:lpstr>
      <vt:lpstr>Subsistence costs – students </vt:lpstr>
      <vt:lpstr>Subsistence costs – staff </vt:lpstr>
      <vt:lpstr>Travel costs – students and staff </vt:lpstr>
      <vt:lpstr>Travel costs – students and staff </vt:lpstr>
      <vt:lpstr>Modification of the mobility scheme</vt:lpstr>
      <vt:lpstr>Documents inventory</vt:lpstr>
      <vt:lpstr>EACEA Mobility Tool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User</cp:lastModifiedBy>
  <cp:revision>86</cp:revision>
  <dcterms:created xsi:type="dcterms:W3CDTF">2006-08-16T00:00:00Z</dcterms:created>
  <dcterms:modified xsi:type="dcterms:W3CDTF">2016-12-14T15:16:54Z</dcterms:modified>
</cp:coreProperties>
</file>